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6858000" cy="9906000" type="A4"/>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0" d="100"/>
          <a:sy n="60" d="100"/>
        </p:scale>
        <p:origin x="2558" y="48"/>
      </p:cViewPr>
      <p:guideLst>
        <p:guide orient="horz" pos="3052"/>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BE3823-433A-4147-98CB-08DC307D68C4}" type="datetimeFigureOut">
              <a:rPr kumimoji="1" lang="ja-JP" altLang="en-US" smtClean="0"/>
              <a:t>2023/6/6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1423E4-372B-435E-9641-B393A44B2983}" type="slidenum">
              <a:rPr kumimoji="1" lang="ja-JP" altLang="en-US" smtClean="0"/>
              <a:t>‹#›</a:t>
            </a:fld>
            <a:endParaRPr kumimoji="1" lang="ja-JP" altLang="en-US"/>
          </a:p>
        </p:txBody>
      </p:sp>
    </p:spTree>
    <p:extLst>
      <p:ext uri="{BB962C8B-B14F-4D97-AF65-F5344CB8AC3E}">
        <p14:creationId xmlns:p14="http://schemas.microsoft.com/office/powerpoint/2010/main" val="201795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BE3823-433A-4147-98CB-08DC307D68C4}" type="datetimeFigureOut">
              <a:rPr kumimoji="1" lang="ja-JP" altLang="en-US" smtClean="0"/>
              <a:t>2023/6/6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1423E4-372B-435E-9641-B393A44B2983}" type="slidenum">
              <a:rPr kumimoji="1" lang="ja-JP" altLang="en-US" smtClean="0"/>
              <a:t>‹#›</a:t>
            </a:fld>
            <a:endParaRPr kumimoji="1" lang="ja-JP" altLang="en-US"/>
          </a:p>
        </p:txBody>
      </p:sp>
    </p:spTree>
    <p:extLst>
      <p:ext uri="{BB962C8B-B14F-4D97-AF65-F5344CB8AC3E}">
        <p14:creationId xmlns:p14="http://schemas.microsoft.com/office/powerpoint/2010/main" val="5970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BE3823-433A-4147-98CB-08DC307D68C4}" type="datetimeFigureOut">
              <a:rPr kumimoji="1" lang="ja-JP" altLang="en-US" smtClean="0"/>
              <a:t>2023/6/6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1423E4-372B-435E-9641-B393A44B2983}" type="slidenum">
              <a:rPr kumimoji="1" lang="ja-JP" altLang="en-US" smtClean="0"/>
              <a:t>‹#›</a:t>
            </a:fld>
            <a:endParaRPr kumimoji="1" lang="ja-JP" altLang="en-US"/>
          </a:p>
        </p:txBody>
      </p:sp>
    </p:spTree>
    <p:extLst>
      <p:ext uri="{BB962C8B-B14F-4D97-AF65-F5344CB8AC3E}">
        <p14:creationId xmlns:p14="http://schemas.microsoft.com/office/powerpoint/2010/main" val="35378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BE3823-433A-4147-98CB-08DC307D68C4}" type="datetimeFigureOut">
              <a:rPr kumimoji="1" lang="ja-JP" altLang="en-US" smtClean="0"/>
              <a:t>2023/6/6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1423E4-372B-435E-9641-B393A44B2983}" type="slidenum">
              <a:rPr kumimoji="1" lang="ja-JP" altLang="en-US" smtClean="0"/>
              <a:t>‹#›</a:t>
            </a:fld>
            <a:endParaRPr kumimoji="1" lang="ja-JP" altLang="en-US"/>
          </a:p>
        </p:txBody>
      </p:sp>
    </p:spTree>
    <p:extLst>
      <p:ext uri="{BB962C8B-B14F-4D97-AF65-F5344CB8AC3E}">
        <p14:creationId xmlns:p14="http://schemas.microsoft.com/office/powerpoint/2010/main" val="342432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6BE3823-433A-4147-98CB-08DC307D68C4}" type="datetimeFigureOut">
              <a:rPr kumimoji="1" lang="ja-JP" altLang="en-US" smtClean="0"/>
              <a:t>2023/6/6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1423E4-372B-435E-9641-B393A44B2983}" type="slidenum">
              <a:rPr kumimoji="1" lang="ja-JP" altLang="en-US" smtClean="0"/>
              <a:t>‹#›</a:t>
            </a:fld>
            <a:endParaRPr kumimoji="1" lang="ja-JP" altLang="en-US"/>
          </a:p>
        </p:txBody>
      </p:sp>
    </p:spTree>
    <p:extLst>
      <p:ext uri="{BB962C8B-B14F-4D97-AF65-F5344CB8AC3E}">
        <p14:creationId xmlns:p14="http://schemas.microsoft.com/office/powerpoint/2010/main" val="6868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6BE3823-433A-4147-98CB-08DC307D68C4}" type="datetimeFigureOut">
              <a:rPr kumimoji="1" lang="ja-JP" altLang="en-US" smtClean="0"/>
              <a:t>2023/6/6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1423E4-372B-435E-9641-B393A44B2983}" type="slidenum">
              <a:rPr kumimoji="1" lang="ja-JP" altLang="en-US" smtClean="0"/>
              <a:t>‹#›</a:t>
            </a:fld>
            <a:endParaRPr kumimoji="1" lang="ja-JP" altLang="en-US"/>
          </a:p>
        </p:txBody>
      </p:sp>
    </p:spTree>
    <p:extLst>
      <p:ext uri="{BB962C8B-B14F-4D97-AF65-F5344CB8AC3E}">
        <p14:creationId xmlns:p14="http://schemas.microsoft.com/office/powerpoint/2010/main" val="428471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6BE3823-433A-4147-98CB-08DC307D68C4}" type="datetimeFigureOut">
              <a:rPr kumimoji="1" lang="ja-JP" altLang="en-US" smtClean="0"/>
              <a:t>2023/6/6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1423E4-372B-435E-9641-B393A44B2983}" type="slidenum">
              <a:rPr kumimoji="1" lang="ja-JP" altLang="en-US" smtClean="0"/>
              <a:t>‹#›</a:t>
            </a:fld>
            <a:endParaRPr kumimoji="1" lang="ja-JP" altLang="en-US"/>
          </a:p>
        </p:txBody>
      </p:sp>
    </p:spTree>
    <p:extLst>
      <p:ext uri="{BB962C8B-B14F-4D97-AF65-F5344CB8AC3E}">
        <p14:creationId xmlns:p14="http://schemas.microsoft.com/office/powerpoint/2010/main" val="117257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6BE3823-433A-4147-98CB-08DC307D68C4}" type="datetimeFigureOut">
              <a:rPr kumimoji="1" lang="ja-JP" altLang="en-US" smtClean="0"/>
              <a:t>2023/6/6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1423E4-372B-435E-9641-B393A44B2983}" type="slidenum">
              <a:rPr kumimoji="1" lang="ja-JP" altLang="en-US" smtClean="0"/>
              <a:t>‹#›</a:t>
            </a:fld>
            <a:endParaRPr kumimoji="1" lang="ja-JP" altLang="en-US"/>
          </a:p>
        </p:txBody>
      </p:sp>
    </p:spTree>
    <p:extLst>
      <p:ext uri="{BB962C8B-B14F-4D97-AF65-F5344CB8AC3E}">
        <p14:creationId xmlns:p14="http://schemas.microsoft.com/office/powerpoint/2010/main" val="96155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E3823-433A-4147-98CB-08DC307D68C4}" type="datetimeFigureOut">
              <a:rPr kumimoji="1" lang="ja-JP" altLang="en-US" smtClean="0"/>
              <a:t>2023/6/6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1423E4-372B-435E-9641-B393A44B2983}" type="slidenum">
              <a:rPr kumimoji="1" lang="ja-JP" altLang="en-US" smtClean="0"/>
              <a:t>‹#›</a:t>
            </a:fld>
            <a:endParaRPr kumimoji="1" lang="ja-JP" altLang="en-US"/>
          </a:p>
        </p:txBody>
      </p:sp>
    </p:spTree>
    <p:extLst>
      <p:ext uri="{BB962C8B-B14F-4D97-AF65-F5344CB8AC3E}">
        <p14:creationId xmlns:p14="http://schemas.microsoft.com/office/powerpoint/2010/main" val="23789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BE3823-433A-4147-98CB-08DC307D68C4}" type="datetimeFigureOut">
              <a:rPr kumimoji="1" lang="ja-JP" altLang="en-US" smtClean="0"/>
              <a:t>2023/6/6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1423E4-372B-435E-9641-B393A44B2983}" type="slidenum">
              <a:rPr kumimoji="1" lang="ja-JP" altLang="en-US" smtClean="0"/>
              <a:t>‹#›</a:t>
            </a:fld>
            <a:endParaRPr kumimoji="1" lang="ja-JP" altLang="en-US"/>
          </a:p>
        </p:txBody>
      </p:sp>
    </p:spTree>
    <p:extLst>
      <p:ext uri="{BB962C8B-B14F-4D97-AF65-F5344CB8AC3E}">
        <p14:creationId xmlns:p14="http://schemas.microsoft.com/office/powerpoint/2010/main" val="255799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BE3823-433A-4147-98CB-08DC307D68C4}" type="datetimeFigureOut">
              <a:rPr kumimoji="1" lang="ja-JP" altLang="en-US" smtClean="0"/>
              <a:t>2023/6/6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1423E4-372B-435E-9641-B393A44B2983}" type="slidenum">
              <a:rPr kumimoji="1" lang="ja-JP" altLang="en-US" smtClean="0"/>
              <a:t>‹#›</a:t>
            </a:fld>
            <a:endParaRPr kumimoji="1" lang="ja-JP" altLang="en-US"/>
          </a:p>
        </p:txBody>
      </p:sp>
    </p:spTree>
    <p:extLst>
      <p:ext uri="{BB962C8B-B14F-4D97-AF65-F5344CB8AC3E}">
        <p14:creationId xmlns:p14="http://schemas.microsoft.com/office/powerpoint/2010/main" val="349491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6BE3823-433A-4147-98CB-08DC307D68C4}" type="datetimeFigureOut">
              <a:rPr kumimoji="1" lang="ja-JP" altLang="en-US" smtClean="0"/>
              <a:t>2023/6/6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1423E4-372B-435E-9641-B393A44B2983}" type="slidenum">
              <a:rPr kumimoji="1" lang="ja-JP" altLang="en-US" smtClean="0"/>
              <a:t>‹#›</a:t>
            </a:fld>
            <a:endParaRPr kumimoji="1" lang="ja-JP" altLang="en-US"/>
          </a:p>
        </p:txBody>
      </p:sp>
    </p:spTree>
    <p:extLst>
      <p:ext uri="{BB962C8B-B14F-4D97-AF65-F5344CB8AC3E}">
        <p14:creationId xmlns:p14="http://schemas.microsoft.com/office/powerpoint/2010/main" val="1258935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88BC3796-BD0C-66F2-7240-793C7E5EEAFC}"/>
              </a:ext>
            </a:extLst>
          </p:cNvPr>
          <p:cNvPicPr>
            <a:picLocks noChangeAspect="1"/>
          </p:cNvPicPr>
          <p:nvPr/>
        </p:nvPicPr>
        <p:blipFill rotWithShape="1">
          <a:blip r:embed="rId2">
            <a:extLst>
              <a:ext uri="{28A0092B-C50C-407E-A947-70E740481C1C}">
                <a14:useLocalDpi xmlns:a14="http://schemas.microsoft.com/office/drawing/2010/main" val="0"/>
              </a:ext>
            </a:extLst>
          </a:blip>
          <a:srcRect t="1094" r="36418"/>
          <a:stretch/>
        </p:blipFill>
        <p:spPr>
          <a:xfrm>
            <a:off x="5521" y="1883921"/>
            <a:ext cx="6852192" cy="7994369"/>
          </a:xfrm>
          <a:prstGeom prst="rect">
            <a:avLst/>
          </a:prstGeom>
        </p:spPr>
      </p:pic>
      <p:pic>
        <p:nvPicPr>
          <p:cNvPr id="46" name="図 45">
            <a:extLst>
              <a:ext uri="{FF2B5EF4-FFF2-40B4-BE49-F238E27FC236}">
                <a16:creationId xmlns:a16="http://schemas.microsoft.com/office/drawing/2014/main" id="{45B0E3F8-66D1-0AB9-D1FA-06467B457816}"/>
              </a:ext>
            </a:extLst>
          </p:cNvPr>
          <p:cNvPicPr>
            <a:picLocks noChangeAspect="1"/>
          </p:cNvPicPr>
          <p:nvPr/>
        </p:nvPicPr>
        <p:blipFill rotWithShape="1">
          <a:blip r:embed="rId3">
            <a:extLst>
              <a:ext uri="{28A0092B-C50C-407E-A947-70E740481C1C}">
                <a14:useLocalDpi xmlns:a14="http://schemas.microsoft.com/office/drawing/2010/main" val="0"/>
              </a:ext>
            </a:extLst>
          </a:blip>
          <a:srcRect r="571" b="59606"/>
          <a:stretch/>
        </p:blipFill>
        <p:spPr>
          <a:xfrm>
            <a:off x="-9728" y="-48596"/>
            <a:ext cx="6871214" cy="1929281"/>
          </a:xfrm>
          <a:prstGeom prst="rect">
            <a:avLst/>
          </a:prstGeom>
        </p:spPr>
      </p:pic>
      <p:sp>
        <p:nvSpPr>
          <p:cNvPr id="11" name="テキスト ボックス 1">
            <a:extLst>
              <a:ext uri="{FF2B5EF4-FFF2-40B4-BE49-F238E27FC236}">
                <a16:creationId xmlns:a16="http://schemas.microsoft.com/office/drawing/2014/main" id="{5A9CE899-67CE-E3FA-39EC-0F242EDB11C9}"/>
              </a:ext>
            </a:extLst>
          </p:cNvPr>
          <p:cNvSpPr txBox="1"/>
          <p:nvPr/>
        </p:nvSpPr>
        <p:spPr>
          <a:xfrm>
            <a:off x="962272" y="-724374"/>
            <a:ext cx="5432744" cy="202620"/>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ctr"/>
            <a:endParaRPr lang="ja-JP" altLang="en-US" sz="1200" kern="100" dirty="0">
              <a:ln w="0">
                <a:solidFill>
                  <a:sysClr val="windowText" lastClr="000000"/>
                </a:solidFill>
              </a:ln>
              <a:solidFill>
                <a:srgbClr val="92D050"/>
              </a:solidFill>
              <a:effectLst>
                <a:reflection blurRad="6350" endPos="0" dir="5400000" sy="-100000" algn="bl" rotWithShape="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pic>
        <p:nvPicPr>
          <p:cNvPr id="36" name="図 35">
            <a:extLst>
              <a:ext uri="{FF2B5EF4-FFF2-40B4-BE49-F238E27FC236}">
                <a16:creationId xmlns:a16="http://schemas.microsoft.com/office/drawing/2014/main" id="{6E34D5FD-9D34-7174-4E37-A82A895692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2031" y="762206"/>
            <a:ext cx="1746363" cy="1158377"/>
          </a:xfrm>
          <a:prstGeom prst="rect">
            <a:avLst/>
          </a:prstGeom>
        </p:spPr>
      </p:pic>
      <p:sp>
        <p:nvSpPr>
          <p:cNvPr id="32" name="テキスト ボックス 31">
            <a:extLst>
              <a:ext uri="{FF2B5EF4-FFF2-40B4-BE49-F238E27FC236}">
                <a16:creationId xmlns:a16="http://schemas.microsoft.com/office/drawing/2014/main" id="{6A36FF16-8BF9-9817-702A-693D72D7E143}"/>
              </a:ext>
            </a:extLst>
          </p:cNvPr>
          <p:cNvSpPr txBox="1"/>
          <p:nvPr/>
        </p:nvSpPr>
        <p:spPr>
          <a:xfrm>
            <a:off x="5141381" y="-73356"/>
            <a:ext cx="1045612" cy="1631216"/>
          </a:xfrm>
          <a:prstGeom prst="rect">
            <a:avLst/>
          </a:prstGeom>
          <a:noFill/>
        </p:spPr>
        <p:txBody>
          <a:bodyPr wrap="square" rtlCol="0">
            <a:spAutoFit/>
          </a:bodyPr>
          <a:lstStyle/>
          <a:p>
            <a:r>
              <a:rPr lang="ja-JP" altLang="en-US" sz="10000" b="1" dirty="0">
                <a:solidFill>
                  <a:schemeClr val="accent1">
                    <a:lumMod val="50000"/>
                  </a:schemeClr>
                </a:solidFill>
                <a:latin typeface="BIZ UDP明朝 Medium" panose="02020500000000000000" pitchFamily="18" charset="-128"/>
                <a:ea typeface="BIZ UDP明朝 Medium" panose="02020500000000000000" pitchFamily="18" charset="-128"/>
              </a:rPr>
              <a:t>６</a:t>
            </a:r>
          </a:p>
        </p:txBody>
      </p:sp>
      <p:pic>
        <p:nvPicPr>
          <p:cNvPr id="35" name="図 34">
            <a:extLst>
              <a:ext uri="{FF2B5EF4-FFF2-40B4-BE49-F238E27FC236}">
                <a16:creationId xmlns:a16="http://schemas.microsoft.com/office/drawing/2014/main" id="{7556DCCA-96C8-321D-FD01-B694BA58F6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3817" y="1305881"/>
            <a:ext cx="597981" cy="597981"/>
          </a:xfrm>
          <a:prstGeom prst="rect">
            <a:avLst/>
          </a:prstGeom>
        </p:spPr>
      </p:pic>
      <p:sp>
        <p:nvSpPr>
          <p:cNvPr id="30" name="テキスト ボックス 29">
            <a:extLst>
              <a:ext uri="{FF2B5EF4-FFF2-40B4-BE49-F238E27FC236}">
                <a16:creationId xmlns:a16="http://schemas.microsoft.com/office/drawing/2014/main" id="{50473297-B4D3-51F5-9598-B7C2EC58BFDE}"/>
              </a:ext>
            </a:extLst>
          </p:cNvPr>
          <p:cNvSpPr txBox="1"/>
          <p:nvPr/>
        </p:nvSpPr>
        <p:spPr>
          <a:xfrm>
            <a:off x="5892793" y="782390"/>
            <a:ext cx="1709203" cy="646331"/>
          </a:xfrm>
          <a:prstGeom prst="rect">
            <a:avLst/>
          </a:prstGeom>
          <a:noFill/>
        </p:spPr>
        <p:txBody>
          <a:bodyPr wrap="square" rtlCol="0">
            <a:spAutoFit/>
          </a:bodyPr>
          <a:lstStyle/>
          <a:p>
            <a:r>
              <a:rPr lang="ja-JP" altLang="en-US" sz="3600" b="1" dirty="0">
                <a:solidFill>
                  <a:schemeClr val="accent1">
                    <a:lumMod val="50000"/>
                  </a:schemeClr>
                </a:solidFill>
              </a:rPr>
              <a:t>月</a:t>
            </a:r>
            <a:endParaRPr lang="en-US" altLang="ja-JP" sz="3600" b="1" dirty="0">
              <a:solidFill>
                <a:schemeClr val="accent1">
                  <a:lumMod val="50000"/>
                </a:schemeClr>
              </a:solidFill>
            </a:endParaRPr>
          </a:p>
        </p:txBody>
      </p:sp>
      <p:sp>
        <p:nvSpPr>
          <p:cNvPr id="37" name="テキスト ボックス 36">
            <a:extLst>
              <a:ext uri="{FF2B5EF4-FFF2-40B4-BE49-F238E27FC236}">
                <a16:creationId xmlns:a16="http://schemas.microsoft.com/office/drawing/2014/main" id="{88D68819-13B5-C766-473E-98B9CFD5CB3E}"/>
              </a:ext>
            </a:extLst>
          </p:cNvPr>
          <p:cNvSpPr txBox="1"/>
          <p:nvPr/>
        </p:nvSpPr>
        <p:spPr>
          <a:xfrm>
            <a:off x="6049320" y="1401252"/>
            <a:ext cx="1466612" cy="584775"/>
          </a:xfrm>
          <a:prstGeom prst="rect">
            <a:avLst/>
          </a:prstGeom>
          <a:noFill/>
        </p:spPr>
        <p:txBody>
          <a:bodyPr wrap="square" rtlCol="0">
            <a:spAutoFit/>
          </a:bodyPr>
          <a:lstStyle/>
          <a:p>
            <a:r>
              <a:rPr lang="en-US" altLang="ja-JP" sz="1600" b="1" dirty="0">
                <a:latin typeface="游ゴシック" panose="020B0400000000000000" pitchFamily="50" charset="-128"/>
                <a:ea typeface="游ゴシック" panose="020B0400000000000000" pitchFamily="50" charset="-128"/>
              </a:rPr>
              <a:t>2023</a:t>
            </a:r>
          </a:p>
          <a:p>
            <a:r>
              <a:rPr lang="en-US" altLang="ja-JP" sz="1600" b="1" dirty="0">
                <a:latin typeface="游ゴシック" panose="020B0400000000000000" pitchFamily="50" charset="-128"/>
                <a:ea typeface="游ゴシック" panose="020B0400000000000000" pitchFamily="50" charset="-128"/>
              </a:rPr>
              <a:t>Vol.75</a:t>
            </a:r>
            <a:endParaRPr lang="ja-JP" altLang="en-US" sz="1600" b="1" dirty="0">
              <a:latin typeface="游ゴシック" panose="020B0400000000000000" pitchFamily="50" charset="-128"/>
              <a:ea typeface="游ゴシック" panose="020B0400000000000000" pitchFamily="50" charset="-128"/>
            </a:endParaRPr>
          </a:p>
        </p:txBody>
      </p:sp>
      <p:pic>
        <p:nvPicPr>
          <p:cNvPr id="55" name="図 54">
            <a:extLst>
              <a:ext uri="{FF2B5EF4-FFF2-40B4-BE49-F238E27FC236}">
                <a16:creationId xmlns:a16="http://schemas.microsoft.com/office/drawing/2014/main" id="{6058DC9F-B0CD-D271-BF48-DB999ECAB435}"/>
              </a:ext>
            </a:extLst>
          </p:cNvPr>
          <p:cNvPicPr>
            <a:picLocks noChangeAspect="1"/>
          </p:cNvPicPr>
          <p:nvPr/>
        </p:nvPicPr>
        <p:blipFill rotWithShape="1">
          <a:blip r:embed="rId6">
            <a:extLst>
              <a:ext uri="{28A0092B-C50C-407E-A947-70E740481C1C}">
                <a14:useLocalDpi xmlns:a14="http://schemas.microsoft.com/office/drawing/2010/main" val="0"/>
              </a:ext>
            </a:extLst>
          </a:blip>
          <a:srcRect b="13906"/>
          <a:stretch/>
        </p:blipFill>
        <p:spPr>
          <a:xfrm>
            <a:off x="5231375" y="1918237"/>
            <a:ext cx="1618291" cy="1393262"/>
          </a:xfrm>
          <a:prstGeom prst="rect">
            <a:avLst/>
          </a:prstGeom>
        </p:spPr>
      </p:pic>
      <p:pic>
        <p:nvPicPr>
          <p:cNvPr id="56" name="図 55">
            <a:extLst>
              <a:ext uri="{FF2B5EF4-FFF2-40B4-BE49-F238E27FC236}">
                <a16:creationId xmlns:a16="http://schemas.microsoft.com/office/drawing/2014/main" id="{12099F29-D535-BCA3-ED36-79185B197C74}"/>
              </a:ext>
            </a:extLst>
          </p:cNvPr>
          <p:cNvPicPr>
            <a:picLocks noChangeAspect="1"/>
          </p:cNvPicPr>
          <p:nvPr/>
        </p:nvPicPr>
        <p:blipFill rotWithShape="1">
          <a:blip r:embed="rId6">
            <a:extLst>
              <a:ext uri="{28A0092B-C50C-407E-A947-70E740481C1C}">
                <a14:useLocalDpi xmlns:a14="http://schemas.microsoft.com/office/drawing/2010/main" val="0"/>
              </a:ext>
            </a:extLst>
          </a:blip>
          <a:srcRect b="13906"/>
          <a:stretch/>
        </p:blipFill>
        <p:spPr>
          <a:xfrm>
            <a:off x="153126" y="1918236"/>
            <a:ext cx="1618291" cy="1393262"/>
          </a:xfrm>
          <a:prstGeom prst="rect">
            <a:avLst/>
          </a:prstGeom>
        </p:spPr>
      </p:pic>
      <p:pic>
        <p:nvPicPr>
          <p:cNvPr id="41" name="図 40">
            <a:extLst>
              <a:ext uri="{FF2B5EF4-FFF2-40B4-BE49-F238E27FC236}">
                <a16:creationId xmlns:a16="http://schemas.microsoft.com/office/drawing/2014/main" id="{A212FDC8-023F-54C5-8FB5-20A18B5DD2D0}"/>
              </a:ext>
            </a:extLst>
          </p:cNvPr>
          <p:cNvPicPr>
            <a:picLocks noChangeAspect="1"/>
          </p:cNvPicPr>
          <p:nvPr/>
        </p:nvPicPr>
        <p:blipFill rotWithShape="1">
          <a:blip r:embed="rId7">
            <a:extLst>
              <a:ext uri="{28A0092B-C50C-407E-A947-70E740481C1C}">
                <a14:useLocalDpi xmlns:a14="http://schemas.microsoft.com/office/drawing/2010/main" val="0"/>
              </a:ext>
            </a:extLst>
          </a:blip>
          <a:srcRect l="58202" t="24592" r="5863" b="66514"/>
          <a:stretch/>
        </p:blipFill>
        <p:spPr>
          <a:xfrm>
            <a:off x="-262251" y="1911632"/>
            <a:ext cx="7440558" cy="860503"/>
          </a:xfrm>
          <a:prstGeom prst="rect">
            <a:avLst/>
          </a:prstGeom>
        </p:spPr>
      </p:pic>
      <p:sp>
        <p:nvSpPr>
          <p:cNvPr id="42" name="テキスト ボックス 41">
            <a:extLst>
              <a:ext uri="{FF2B5EF4-FFF2-40B4-BE49-F238E27FC236}">
                <a16:creationId xmlns:a16="http://schemas.microsoft.com/office/drawing/2014/main" id="{55EA6BC7-E69C-26EB-1473-F57445FFE49B}"/>
              </a:ext>
            </a:extLst>
          </p:cNvPr>
          <p:cNvSpPr txBox="1"/>
          <p:nvPr/>
        </p:nvSpPr>
        <p:spPr>
          <a:xfrm>
            <a:off x="515003" y="2009118"/>
            <a:ext cx="6267623" cy="584775"/>
          </a:xfrm>
          <a:prstGeom prst="rect">
            <a:avLst/>
          </a:prstGeom>
          <a:noFill/>
        </p:spPr>
        <p:txBody>
          <a:bodyPr wrap="square" rtlCol="0">
            <a:spAutoFit/>
          </a:bodyPr>
          <a:lstStyle/>
          <a:p>
            <a:r>
              <a:rPr kumimoji="1" lang="ja-JP" altLang="en-US" sz="3200" b="1" dirty="0">
                <a:solidFill>
                  <a:srgbClr val="FF0000"/>
                </a:solidFill>
                <a:latin typeface="UD デジタル 教科書体 NP-B" panose="02020700000000000000" pitchFamily="18" charset="-128"/>
                <a:ea typeface="UD デジタル 教科書体 NP-B" panose="02020700000000000000" pitchFamily="18" charset="-128"/>
              </a:rPr>
              <a:t>６月に２名就職</a:t>
            </a:r>
            <a:r>
              <a:rPr kumimoji="1" lang="ja-JP" altLang="en-US" sz="2800" dirty="0">
                <a:latin typeface="UD デジタル 教科書体 NP-B" panose="02020700000000000000" pitchFamily="18" charset="-128"/>
                <a:ea typeface="UD デジタル 教科書体 NP-B" panose="02020700000000000000" pitchFamily="18" charset="-128"/>
              </a:rPr>
              <a:t>が決まりました！</a:t>
            </a:r>
          </a:p>
        </p:txBody>
      </p:sp>
      <p:sp>
        <p:nvSpPr>
          <p:cNvPr id="44" name="テキスト ボックス 43">
            <a:extLst>
              <a:ext uri="{FF2B5EF4-FFF2-40B4-BE49-F238E27FC236}">
                <a16:creationId xmlns:a16="http://schemas.microsoft.com/office/drawing/2014/main" id="{3665DC26-249D-07B8-9C6C-AB56886703C5}"/>
              </a:ext>
            </a:extLst>
          </p:cNvPr>
          <p:cNvSpPr txBox="1"/>
          <p:nvPr/>
        </p:nvSpPr>
        <p:spPr>
          <a:xfrm>
            <a:off x="193996" y="2619012"/>
            <a:ext cx="6553399" cy="523220"/>
          </a:xfrm>
          <a:prstGeom prst="rect">
            <a:avLst/>
          </a:prstGeom>
          <a:noFill/>
        </p:spPr>
        <p:txBody>
          <a:bodyPr wrap="square" rtlCol="0">
            <a:spAutoFit/>
          </a:bodyPr>
          <a:lstStyle/>
          <a:p>
            <a:pPr algn="ctr"/>
            <a:r>
              <a:rPr kumimoji="1" lang="ja-JP" altLang="en-US" sz="2000" b="1" dirty="0">
                <a:latin typeface="UD デジタル 教科書体 NP-B" panose="02020700000000000000" pitchFamily="18" charset="-128"/>
                <a:ea typeface="UD デジタル 教科書体 NP-B" panose="02020700000000000000" pitchFamily="18" charset="-128"/>
              </a:rPr>
              <a:t>ティオ森下の、今年の</a:t>
            </a:r>
            <a:r>
              <a:rPr lang="ja-JP" altLang="en-US" sz="2000" b="1" dirty="0">
                <a:latin typeface="UD デジタル 教科書体 NP-B" panose="02020700000000000000" pitchFamily="18" charset="-128"/>
                <a:ea typeface="UD デジタル 教科書体 NP-B" panose="02020700000000000000" pitchFamily="18" charset="-128"/>
              </a:rPr>
              <a:t>就職者数</a:t>
            </a:r>
            <a:r>
              <a:rPr kumimoji="1" lang="ja-JP" altLang="en-US" sz="2000" b="1" dirty="0">
                <a:latin typeface="UD デジタル 教科書体 NP-B" panose="02020700000000000000" pitchFamily="18" charset="-128"/>
                <a:ea typeface="UD デジタル 教科書体 NP-B" panose="02020700000000000000" pitchFamily="18" charset="-128"/>
              </a:rPr>
              <a:t>は</a:t>
            </a:r>
            <a:r>
              <a:rPr kumimoji="1" lang="ja-JP" altLang="en-US" sz="2800" b="1" u="sng" dirty="0">
                <a:solidFill>
                  <a:srgbClr val="FF0000"/>
                </a:solidFill>
                <a:latin typeface="UD デジタル 教科書体 NP-B" panose="02020700000000000000" pitchFamily="18" charset="-128"/>
                <a:ea typeface="UD デジタル 教科書体 NP-B" panose="02020700000000000000" pitchFamily="18" charset="-128"/>
              </a:rPr>
              <a:t>８</a:t>
            </a:r>
            <a:r>
              <a:rPr lang="ja-JP" altLang="en-US" sz="2800" b="1" u="sng" dirty="0">
                <a:solidFill>
                  <a:srgbClr val="FF0000"/>
                </a:solidFill>
                <a:latin typeface="UD デジタル 教科書体 NP-B" panose="02020700000000000000" pitchFamily="18" charset="-128"/>
                <a:ea typeface="UD デジタル 教科書体 NP-B" panose="02020700000000000000" pitchFamily="18" charset="-128"/>
              </a:rPr>
              <a:t>人目</a:t>
            </a:r>
            <a:r>
              <a:rPr lang="ja-JP" altLang="en-US" sz="2000" b="1" dirty="0">
                <a:latin typeface="UD デジタル 教科書体 NP-B" panose="02020700000000000000" pitchFamily="18" charset="-128"/>
                <a:ea typeface="UD デジタル 教科書体 NP-B" panose="02020700000000000000" pitchFamily="18" charset="-128"/>
              </a:rPr>
              <a:t>となります。</a:t>
            </a:r>
            <a:endParaRPr lang="en-US" altLang="ja-JP" sz="2000" b="1" dirty="0">
              <a:latin typeface="UD デジタル 教科書体 NP-B" panose="02020700000000000000" pitchFamily="18" charset="-128"/>
              <a:ea typeface="UD デジタル 教科書体 NP-B" panose="02020700000000000000" pitchFamily="18" charset="-128"/>
            </a:endParaRPr>
          </a:p>
        </p:txBody>
      </p:sp>
      <p:sp>
        <p:nvSpPr>
          <p:cNvPr id="61" name="テキスト ボックス 60">
            <a:extLst>
              <a:ext uri="{FF2B5EF4-FFF2-40B4-BE49-F238E27FC236}">
                <a16:creationId xmlns:a16="http://schemas.microsoft.com/office/drawing/2014/main" id="{6CBDE75E-90D7-A683-26BC-A07367DDFD64}"/>
              </a:ext>
            </a:extLst>
          </p:cNvPr>
          <p:cNvSpPr txBox="1"/>
          <p:nvPr/>
        </p:nvSpPr>
        <p:spPr>
          <a:xfrm>
            <a:off x="1195306" y="3193506"/>
            <a:ext cx="3257503" cy="461665"/>
          </a:xfrm>
          <a:prstGeom prst="rect">
            <a:avLst/>
          </a:prstGeom>
          <a:noFill/>
        </p:spPr>
        <p:txBody>
          <a:bodyPr wrap="square" rtlCol="0">
            <a:spAutoFit/>
          </a:bodyPr>
          <a:lstStyle/>
          <a:p>
            <a:r>
              <a:rPr kumimoji="1" lang="ja-JP" altLang="en-US" sz="2400" u="sng" dirty="0">
                <a:latin typeface="UD デジタル 教科書体 NP-B" panose="02020700000000000000" pitchFamily="18" charset="-128"/>
                <a:ea typeface="UD デジタル 教科書体 NP-B" panose="02020700000000000000" pitchFamily="18" charset="-128"/>
              </a:rPr>
              <a:t>就職者のご紹介</a:t>
            </a:r>
          </a:p>
        </p:txBody>
      </p:sp>
      <p:pic>
        <p:nvPicPr>
          <p:cNvPr id="1038" name="Picture 14" descr="祝」文字と赤い花型のイラスト | フリー素材 イラストミント">
            <a:extLst>
              <a:ext uri="{FF2B5EF4-FFF2-40B4-BE49-F238E27FC236}">
                <a16:creationId xmlns:a16="http://schemas.microsoft.com/office/drawing/2014/main" id="{9644996A-CE69-332C-C7D0-B75FCE6D07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45" y="3157004"/>
            <a:ext cx="1025537" cy="1025537"/>
          </a:xfrm>
          <a:prstGeom prst="rect">
            <a:avLst/>
          </a:prstGeom>
          <a:noFill/>
          <a:extLst>
            <a:ext uri="{909E8E84-426E-40DD-AFC4-6F175D3DCCD1}">
              <a14:hiddenFill xmlns:a14="http://schemas.microsoft.com/office/drawing/2010/main">
                <a:solidFill>
                  <a:srgbClr val="FFFFFF"/>
                </a:solidFill>
              </a14:hiddenFill>
            </a:ext>
          </a:extLst>
        </p:spPr>
      </p:pic>
      <p:sp>
        <p:nvSpPr>
          <p:cNvPr id="63" name="正方形/長方形 62">
            <a:extLst>
              <a:ext uri="{FF2B5EF4-FFF2-40B4-BE49-F238E27FC236}">
                <a16:creationId xmlns:a16="http://schemas.microsoft.com/office/drawing/2014/main" id="{104035F4-C746-2381-ADF0-B87F341DD6EE}"/>
              </a:ext>
            </a:extLst>
          </p:cNvPr>
          <p:cNvSpPr/>
          <p:nvPr/>
        </p:nvSpPr>
        <p:spPr>
          <a:xfrm>
            <a:off x="187511" y="4289890"/>
            <a:ext cx="3088611" cy="1488484"/>
          </a:xfrm>
          <a:prstGeom prst="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7" name="テキスト ボックス 1026">
            <a:extLst>
              <a:ext uri="{FF2B5EF4-FFF2-40B4-BE49-F238E27FC236}">
                <a16:creationId xmlns:a16="http://schemas.microsoft.com/office/drawing/2014/main" id="{7216CDD8-4459-0829-ABF5-CAAB83F423F9}"/>
              </a:ext>
            </a:extLst>
          </p:cNvPr>
          <p:cNvSpPr txBox="1"/>
          <p:nvPr/>
        </p:nvSpPr>
        <p:spPr>
          <a:xfrm>
            <a:off x="1119943" y="3559472"/>
            <a:ext cx="5820355" cy="646331"/>
          </a:xfrm>
          <a:prstGeom prst="rect">
            <a:avLst/>
          </a:prstGeom>
          <a:noFill/>
        </p:spPr>
        <p:txBody>
          <a:bodyPr wrap="square" rtlCol="0">
            <a:spAutoFit/>
          </a:bodyPr>
          <a:lstStyle/>
          <a:p>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５０代</a:t>
            </a:r>
            <a:r>
              <a:rPr kumimoji="1" lang="ja-JP" altLang="en-US" dirty="0">
                <a:latin typeface="UD デジタル 教科書体 NK-R" panose="02020400000000000000" pitchFamily="18" charset="-128"/>
                <a:ea typeface="UD デジタル 教科書体 NK-R" panose="02020400000000000000" pitchFamily="18" charset="-128"/>
              </a:rPr>
              <a:t>の</a:t>
            </a:r>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男性利用者さん</a:t>
            </a:r>
            <a:r>
              <a:rPr kumimoji="1" lang="ja-JP" altLang="en-US" dirty="0">
                <a:latin typeface="UD デジタル 教科書体 NK-R" panose="02020400000000000000" pitchFamily="18" charset="-128"/>
                <a:ea typeface="UD デジタル 教科書体 NK-R" panose="02020400000000000000" pitchFamily="18" charset="-128"/>
              </a:rPr>
              <a:t>が</a:t>
            </a:r>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未経験で事務補助</a:t>
            </a:r>
            <a:r>
              <a:rPr kumimoji="1" lang="ja-JP" altLang="en-US" dirty="0">
                <a:latin typeface="UD デジタル 教科書体 NK-R" panose="02020400000000000000" pitchFamily="18" charset="-128"/>
                <a:ea typeface="UD デジタル 教科書体 NK-R" panose="02020400000000000000" pitchFamily="18" charset="-128"/>
              </a:rPr>
              <a:t>の業務に</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就職しました！</a:t>
            </a:r>
          </a:p>
        </p:txBody>
      </p:sp>
      <p:pic>
        <p:nvPicPr>
          <p:cNvPr id="1035" name="図 1034">
            <a:extLst>
              <a:ext uri="{FF2B5EF4-FFF2-40B4-BE49-F238E27FC236}">
                <a16:creationId xmlns:a16="http://schemas.microsoft.com/office/drawing/2014/main" id="{ABBA327A-32B5-8CC9-0D43-4C6745084D32}"/>
              </a:ext>
            </a:extLst>
          </p:cNvPr>
          <p:cNvPicPr>
            <a:picLocks noChangeAspect="1"/>
          </p:cNvPicPr>
          <p:nvPr/>
        </p:nvPicPr>
        <p:blipFill rotWithShape="1">
          <a:blip r:embed="rId9">
            <a:extLst>
              <a:ext uri="{28A0092B-C50C-407E-A947-70E740481C1C}">
                <a14:useLocalDpi xmlns:a14="http://schemas.microsoft.com/office/drawing/2010/main" val="0"/>
              </a:ext>
            </a:extLst>
          </a:blip>
          <a:srcRect l="5672" t="3128" r="72857" b="66456"/>
          <a:stretch/>
        </p:blipFill>
        <p:spPr>
          <a:xfrm>
            <a:off x="258705" y="4478774"/>
            <a:ext cx="1048329" cy="1113799"/>
          </a:xfrm>
          <a:prstGeom prst="rect">
            <a:avLst/>
          </a:prstGeom>
        </p:spPr>
      </p:pic>
      <p:sp>
        <p:nvSpPr>
          <p:cNvPr id="6" name="正方形/長方形 5">
            <a:extLst>
              <a:ext uri="{FF2B5EF4-FFF2-40B4-BE49-F238E27FC236}">
                <a16:creationId xmlns:a16="http://schemas.microsoft.com/office/drawing/2014/main" id="{28524381-A2B5-0C53-7091-BED741FBA30F}"/>
              </a:ext>
            </a:extLst>
          </p:cNvPr>
          <p:cNvSpPr/>
          <p:nvPr/>
        </p:nvSpPr>
        <p:spPr>
          <a:xfrm>
            <a:off x="3537700" y="4308126"/>
            <a:ext cx="3088611" cy="1488484"/>
          </a:xfrm>
          <a:prstGeom prst="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37" name="図 1036">
            <a:extLst>
              <a:ext uri="{FF2B5EF4-FFF2-40B4-BE49-F238E27FC236}">
                <a16:creationId xmlns:a16="http://schemas.microsoft.com/office/drawing/2014/main" id="{0EE26D16-FF97-77F1-3A83-9EED22588ACC}"/>
              </a:ext>
            </a:extLst>
          </p:cNvPr>
          <p:cNvPicPr>
            <a:picLocks noChangeAspect="1"/>
          </p:cNvPicPr>
          <p:nvPr/>
        </p:nvPicPr>
        <p:blipFill rotWithShape="1">
          <a:blip r:embed="rId9">
            <a:extLst>
              <a:ext uri="{28A0092B-C50C-407E-A947-70E740481C1C}">
                <a14:useLocalDpi xmlns:a14="http://schemas.microsoft.com/office/drawing/2010/main" val="0"/>
              </a:ext>
            </a:extLst>
          </a:blip>
          <a:srcRect l="70328" t="2120" r="8201" b="66871"/>
          <a:stretch/>
        </p:blipFill>
        <p:spPr>
          <a:xfrm>
            <a:off x="3605894" y="4503349"/>
            <a:ext cx="988487" cy="1070696"/>
          </a:xfrm>
          <a:prstGeom prst="rect">
            <a:avLst/>
          </a:prstGeom>
        </p:spPr>
      </p:pic>
      <p:sp>
        <p:nvSpPr>
          <p:cNvPr id="2" name="楕円 1">
            <a:extLst>
              <a:ext uri="{FF2B5EF4-FFF2-40B4-BE49-F238E27FC236}">
                <a16:creationId xmlns:a16="http://schemas.microsoft.com/office/drawing/2014/main" id="{0EA7D8F9-7879-9163-D5DE-700EA2419ED9}"/>
              </a:ext>
            </a:extLst>
          </p:cNvPr>
          <p:cNvSpPr/>
          <p:nvPr/>
        </p:nvSpPr>
        <p:spPr>
          <a:xfrm>
            <a:off x="-128950" y="5888131"/>
            <a:ext cx="709642" cy="70964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6" descr="インタビュアーイラスト／無料イラスト/フリー素材なら「イラストAC」">
            <a:extLst>
              <a:ext uri="{FF2B5EF4-FFF2-40B4-BE49-F238E27FC236}">
                <a16:creationId xmlns:a16="http://schemas.microsoft.com/office/drawing/2014/main" id="{DC9D3B4A-5EA9-2DAF-6878-47A6F4C4A900}"/>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6666" t="7573" r="5957" b="10415"/>
          <a:stretch/>
        </p:blipFill>
        <p:spPr bwMode="auto">
          <a:xfrm flipH="1">
            <a:off x="-75470" y="6014220"/>
            <a:ext cx="560887" cy="5249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06C33DF-F0A1-5F14-C4D6-4A1D7DAF55B6}"/>
              </a:ext>
            </a:extLst>
          </p:cNvPr>
          <p:cNvSpPr txBox="1"/>
          <p:nvPr/>
        </p:nvSpPr>
        <p:spPr>
          <a:xfrm>
            <a:off x="578677" y="5944669"/>
            <a:ext cx="6104658" cy="615553"/>
          </a:xfrm>
          <a:prstGeom prst="rect">
            <a:avLst/>
          </a:prstGeom>
          <a:noFill/>
        </p:spPr>
        <p:txBody>
          <a:bodyPr wrap="square" rtlCol="0">
            <a:spAutoFit/>
          </a:bodyPr>
          <a:lstStyle/>
          <a:p>
            <a:r>
              <a:rPr kumimoji="1" lang="ja-JP" altLang="en-US"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rPr>
              <a:t>就職した</a:t>
            </a:r>
            <a:r>
              <a:rPr kumimoji="1" lang="en-US" altLang="ja-JP"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rPr>
              <a:t>A</a:t>
            </a:r>
            <a:r>
              <a:rPr kumimoji="1" lang="ja-JP" altLang="en-US"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rPr>
              <a:t>さん</a:t>
            </a:r>
            <a:r>
              <a:rPr kumimoji="1" lang="ja-JP" altLang="en-US" sz="1600"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rPr>
              <a:t>にインタビューしました！</a:t>
            </a:r>
            <a:endParaRPr kumimoji="1" lang="en-US" altLang="ja-JP" sz="1600"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endParaRPr>
          </a:p>
          <a:p>
            <a:r>
              <a:rPr kumimoji="1" lang="ja-JP" altLang="en-US" sz="1600"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rPr>
              <a:t>ティオの訓練で就活に活かせたことなど記載しています。</a:t>
            </a:r>
          </a:p>
        </p:txBody>
      </p:sp>
      <p:sp>
        <p:nvSpPr>
          <p:cNvPr id="5" name="テキスト ボックス 4">
            <a:extLst>
              <a:ext uri="{FF2B5EF4-FFF2-40B4-BE49-F238E27FC236}">
                <a16:creationId xmlns:a16="http://schemas.microsoft.com/office/drawing/2014/main" id="{B31BBB52-EFD9-2CB5-946A-54731DC10EF0}"/>
              </a:ext>
            </a:extLst>
          </p:cNvPr>
          <p:cNvSpPr txBox="1"/>
          <p:nvPr/>
        </p:nvSpPr>
        <p:spPr>
          <a:xfrm>
            <a:off x="1188479" y="4573771"/>
            <a:ext cx="2285804" cy="1000274"/>
          </a:xfrm>
          <a:prstGeom prst="rect">
            <a:avLst/>
          </a:prstGeom>
          <a:noFill/>
        </p:spPr>
        <p:txBody>
          <a:bodyPr wrap="square" rtlCol="0">
            <a:spAutoFit/>
          </a:bodyPr>
          <a:lstStyle/>
          <a:p>
            <a:pPr algn="just"/>
            <a:r>
              <a:rPr kumimoji="1" lang="en-US" altLang="ja-JP" sz="1200" u="sng" dirty="0">
                <a:latin typeface="BIZ UDPゴシック" panose="020B0400000000000000" pitchFamily="50" charset="-128"/>
                <a:ea typeface="BIZ UDPゴシック" panose="020B0400000000000000" pitchFamily="50" charset="-128"/>
              </a:rPr>
              <a:t>A</a:t>
            </a:r>
            <a:r>
              <a:rPr kumimoji="1" lang="ja-JP" altLang="en-US" sz="1200" u="sng" dirty="0">
                <a:latin typeface="BIZ UDPゴシック" panose="020B0400000000000000" pitchFamily="50" charset="-128"/>
                <a:ea typeface="BIZ UDPゴシック" panose="020B0400000000000000" pitchFamily="50" charset="-128"/>
              </a:rPr>
              <a:t>さん（</a:t>
            </a:r>
            <a:r>
              <a:rPr kumimoji="1" lang="en-US" altLang="ja-JP" sz="1200" u="sng" dirty="0">
                <a:latin typeface="BIZ UDPゴシック" panose="020B0400000000000000" pitchFamily="50" charset="-128"/>
                <a:ea typeface="BIZ UDPゴシック" panose="020B0400000000000000" pitchFamily="50" charset="-128"/>
              </a:rPr>
              <a:t>50</a:t>
            </a:r>
            <a:r>
              <a:rPr kumimoji="1" lang="ja-JP" altLang="en-US" sz="1200" u="sng" dirty="0">
                <a:latin typeface="BIZ UDPゴシック" panose="020B0400000000000000" pitchFamily="50" charset="-128"/>
                <a:ea typeface="BIZ UDPゴシック" panose="020B0400000000000000" pitchFamily="50" charset="-128"/>
              </a:rPr>
              <a:t>代男性）</a:t>
            </a:r>
            <a:endParaRPr kumimoji="1" lang="en-US" altLang="ja-JP" sz="1200" u="sng" dirty="0">
              <a:latin typeface="BIZ UDPゴシック" panose="020B0400000000000000" pitchFamily="50" charset="-128"/>
              <a:ea typeface="BIZ UDPゴシック" panose="020B0400000000000000" pitchFamily="50" charset="-128"/>
            </a:endParaRPr>
          </a:p>
          <a:p>
            <a:pPr algn="just"/>
            <a:r>
              <a:rPr kumimoji="1" lang="ja-JP" altLang="en-US" sz="1200" dirty="0">
                <a:latin typeface="BIZ UDPゴシック" panose="020B0400000000000000" pitchFamily="50" charset="-128"/>
                <a:ea typeface="BIZ UDPゴシック" panose="020B0400000000000000" pitchFamily="50" charset="-128"/>
              </a:rPr>
              <a:t>勤  務 先：学校</a:t>
            </a:r>
            <a:endParaRPr kumimoji="1" lang="en-US" altLang="ja-JP" sz="1200" dirty="0">
              <a:latin typeface="BIZ UDPゴシック" panose="020B0400000000000000" pitchFamily="50" charset="-128"/>
              <a:ea typeface="BIZ UDPゴシック" panose="020B0400000000000000" pitchFamily="50" charset="-128"/>
            </a:endParaRPr>
          </a:p>
          <a:p>
            <a:pPr algn="just"/>
            <a:r>
              <a:rPr kumimoji="1" lang="ja-JP" altLang="en-US" sz="1200" dirty="0">
                <a:latin typeface="BIZ UDPゴシック" panose="020B0400000000000000" pitchFamily="50" charset="-128"/>
                <a:ea typeface="BIZ UDPゴシック" panose="020B0400000000000000" pitchFamily="50" charset="-128"/>
              </a:rPr>
              <a:t>業　　　種：</a:t>
            </a:r>
            <a:r>
              <a:rPr kumimoji="1" lang="ja-JP" altLang="en-US" sz="1200" dirty="0">
                <a:solidFill>
                  <a:srgbClr val="FF0000"/>
                </a:solidFill>
                <a:latin typeface="BIZ UDPゴシック" panose="020B0400000000000000" pitchFamily="50" charset="-128"/>
                <a:ea typeface="BIZ UDPゴシック" panose="020B0400000000000000" pitchFamily="50" charset="-128"/>
              </a:rPr>
              <a:t>事務補助</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pPr algn="just"/>
            <a:r>
              <a:rPr lang="ja-JP" altLang="en-US" sz="1200" dirty="0">
                <a:latin typeface="BIZ UDPゴシック" panose="020B0400000000000000" pitchFamily="50" charset="-128"/>
                <a:ea typeface="BIZ UDPゴシック" panose="020B0400000000000000" pitchFamily="50" charset="-128"/>
              </a:rPr>
              <a:t>業務内容：</a:t>
            </a:r>
            <a:r>
              <a:rPr lang="ja-JP" altLang="en-US" sz="1050" dirty="0">
                <a:latin typeface="BIZ UDPゴシック" panose="020B0400000000000000" pitchFamily="50" charset="-128"/>
                <a:ea typeface="BIZ UDPゴシック" panose="020B0400000000000000" pitchFamily="50" charset="-128"/>
              </a:rPr>
              <a:t>メール送信、</a:t>
            </a:r>
            <a:endParaRPr lang="en-US" altLang="ja-JP" sz="1050" dirty="0">
              <a:latin typeface="BIZ UDPゴシック" panose="020B0400000000000000" pitchFamily="50" charset="-128"/>
              <a:ea typeface="BIZ UDPゴシック" panose="020B0400000000000000" pitchFamily="50" charset="-128"/>
            </a:endParaRPr>
          </a:p>
          <a:p>
            <a:pPr algn="just"/>
            <a:r>
              <a:rPr lang="ja-JP" altLang="en-US" sz="1050" dirty="0">
                <a:latin typeface="BIZ UDPゴシック" panose="020B0400000000000000" pitchFamily="50" charset="-128"/>
                <a:ea typeface="BIZ UDPゴシック" panose="020B0400000000000000" pitchFamily="50" charset="-128"/>
              </a:rPr>
              <a:t>郵便物の仕分け、データ入力など</a:t>
            </a:r>
            <a:endParaRPr lang="en-US" altLang="ja-JP" sz="105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DEAF4DE8-4039-7891-49EE-23ECE73EA9E2}"/>
              </a:ext>
            </a:extLst>
          </p:cNvPr>
          <p:cNvSpPr txBox="1"/>
          <p:nvPr/>
        </p:nvSpPr>
        <p:spPr>
          <a:xfrm>
            <a:off x="4549256" y="4616782"/>
            <a:ext cx="2285804" cy="1015663"/>
          </a:xfrm>
          <a:prstGeom prst="rect">
            <a:avLst/>
          </a:prstGeom>
          <a:noFill/>
        </p:spPr>
        <p:txBody>
          <a:bodyPr wrap="square" rtlCol="0">
            <a:spAutoFit/>
          </a:bodyPr>
          <a:lstStyle/>
          <a:p>
            <a:pPr algn="just"/>
            <a:r>
              <a:rPr kumimoji="1" lang="en-US" altLang="ja-JP" sz="1200" u="sng" dirty="0">
                <a:latin typeface="BIZ UDPゴシック" panose="020B0400000000000000" pitchFamily="50" charset="-128"/>
                <a:ea typeface="BIZ UDPゴシック" panose="020B0400000000000000" pitchFamily="50" charset="-128"/>
              </a:rPr>
              <a:t>B</a:t>
            </a:r>
            <a:r>
              <a:rPr kumimoji="1" lang="ja-JP" altLang="en-US" sz="1200" u="sng" dirty="0">
                <a:latin typeface="BIZ UDPゴシック" panose="020B0400000000000000" pitchFamily="50" charset="-128"/>
                <a:ea typeface="BIZ UDPゴシック" panose="020B0400000000000000" pitchFamily="50" charset="-128"/>
              </a:rPr>
              <a:t>さん（</a:t>
            </a:r>
            <a:r>
              <a:rPr kumimoji="1" lang="en-US" altLang="ja-JP" sz="1200" u="sng" dirty="0">
                <a:latin typeface="BIZ UDPゴシック" panose="020B0400000000000000" pitchFamily="50" charset="-128"/>
                <a:ea typeface="BIZ UDPゴシック" panose="020B0400000000000000" pitchFamily="50" charset="-128"/>
              </a:rPr>
              <a:t>40</a:t>
            </a:r>
            <a:r>
              <a:rPr kumimoji="1" lang="ja-JP" altLang="en-US" sz="1200" u="sng" dirty="0">
                <a:latin typeface="BIZ UDPゴシック" panose="020B0400000000000000" pitchFamily="50" charset="-128"/>
                <a:ea typeface="BIZ UDPゴシック" panose="020B0400000000000000" pitchFamily="50" charset="-128"/>
              </a:rPr>
              <a:t>代男性）</a:t>
            </a:r>
            <a:endParaRPr kumimoji="1" lang="en-US" altLang="ja-JP" sz="1200" u="sng" dirty="0">
              <a:latin typeface="BIZ UDPゴシック" panose="020B0400000000000000" pitchFamily="50" charset="-128"/>
              <a:ea typeface="BIZ UDPゴシック" panose="020B0400000000000000" pitchFamily="50" charset="-128"/>
            </a:endParaRPr>
          </a:p>
          <a:p>
            <a:pPr algn="just"/>
            <a:r>
              <a:rPr kumimoji="1" lang="ja-JP" altLang="en-US" sz="1200" dirty="0">
                <a:latin typeface="BIZ UDPゴシック" panose="020B0400000000000000" pitchFamily="50" charset="-128"/>
                <a:ea typeface="BIZ UDPゴシック" panose="020B0400000000000000" pitchFamily="50" charset="-128"/>
              </a:rPr>
              <a:t>勤  務 先：官公庁</a:t>
            </a:r>
            <a:endParaRPr kumimoji="1" lang="en-US" altLang="ja-JP" sz="1200" dirty="0">
              <a:latin typeface="BIZ UDPゴシック" panose="020B0400000000000000" pitchFamily="50" charset="-128"/>
              <a:ea typeface="BIZ UDPゴシック" panose="020B0400000000000000" pitchFamily="50" charset="-128"/>
            </a:endParaRPr>
          </a:p>
          <a:p>
            <a:pPr algn="just"/>
            <a:r>
              <a:rPr kumimoji="1" lang="ja-JP" altLang="en-US" sz="1200" dirty="0">
                <a:latin typeface="BIZ UDPゴシック" panose="020B0400000000000000" pitchFamily="50" charset="-128"/>
                <a:ea typeface="BIZ UDPゴシック" panose="020B0400000000000000" pitchFamily="50" charset="-128"/>
              </a:rPr>
              <a:t>業　　　種：</a:t>
            </a:r>
            <a:r>
              <a:rPr kumimoji="1" lang="ja-JP" altLang="en-US" sz="1200" dirty="0">
                <a:solidFill>
                  <a:srgbClr val="FF0000"/>
                </a:solidFill>
                <a:latin typeface="BIZ UDPゴシック" panose="020B0400000000000000" pitchFamily="50" charset="-128"/>
                <a:ea typeface="BIZ UDPゴシック" panose="020B0400000000000000" pitchFamily="50" charset="-128"/>
              </a:rPr>
              <a:t>事務補助</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pPr algn="just"/>
            <a:r>
              <a:rPr lang="ja-JP" altLang="en-US" sz="1200" dirty="0">
                <a:latin typeface="BIZ UDPゴシック" panose="020B0400000000000000" pitchFamily="50" charset="-128"/>
                <a:ea typeface="BIZ UDPゴシック" panose="020B0400000000000000" pitchFamily="50" charset="-128"/>
              </a:rPr>
              <a:t>業務内容：郵便物の仕分け、</a:t>
            </a:r>
            <a:endParaRPr lang="en-US" altLang="ja-JP" sz="1200" dirty="0">
              <a:latin typeface="BIZ UDPゴシック" panose="020B0400000000000000" pitchFamily="50" charset="-128"/>
              <a:ea typeface="BIZ UDPゴシック" panose="020B0400000000000000" pitchFamily="50" charset="-128"/>
            </a:endParaRPr>
          </a:p>
          <a:p>
            <a:pPr algn="just"/>
            <a:r>
              <a:rPr lang="ja-JP" altLang="en-US" sz="1200" dirty="0">
                <a:latin typeface="BIZ UDPゴシック" panose="020B0400000000000000" pitchFamily="50" charset="-128"/>
                <a:ea typeface="BIZ UDPゴシック" panose="020B0400000000000000" pitchFamily="50" charset="-128"/>
              </a:rPr>
              <a:t>清掃、</a:t>
            </a:r>
            <a:r>
              <a:rPr lang="en-US" altLang="ja-JP" sz="1200" dirty="0">
                <a:latin typeface="BIZ UDPゴシック" panose="020B0400000000000000" pitchFamily="50" charset="-128"/>
                <a:ea typeface="BIZ UDPゴシック" panose="020B0400000000000000" pitchFamily="50" charset="-128"/>
              </a:rPr>
              <a:t>PC</a:t>
            </a:r>
            <a:r>
              <a:rPr lang="ja-JP" altLang="en-US" sz="1200" dirty="0">
                <a:latin typeface="BIZ UDPゴシック" panose="020B0400000000000000" pitchFamily="50" charset="-128"/>
                <a:ea typeface="BIZ UDPゴシック" panose="020B0400000000000000" pitchFamily="50" charset="-128"/>
              </a:rPr>
              <a:t>業務など</a:t>
            </a:r>
            <a:endParaRPr lang="en-US" altLang="ja-JP" sz="1200" dirty="0">
              <a:latin typeface="BIZ UDPゴシック" panose="020B0400000000000000" pitchFamily="50" charset="-128"/>
              <a:ea typeface="BIZ UDPゴシック" panose="020B0400000000000000" pitchFamily="50" charset="-128"/>
            </a:endParaRPr>
          </a:p>
        </p:txBody>
      </p:sp>
      <p:sp>
        <p:nvSpPr>
          <p:cNvPr id="9" name="二等辺三角形 8">
            <a:extLst>
              <a:ext uri="{FF2B5EF4-FFF2-40B4-BE49-F238E27FC236}">
                <a16:creationId xmlns:a16="http://schemas.microsoft.com/office/drawing/2014/main" id="{1572C2CC-E5EA-B4B2-E899-45161B67B1E8}"/>
              </a:ext>
            </a:extLst>
          </p:cNvPr>
          <p:cNvSpPr/>
          <p:nvPr/>
        </p:nvSpPr>
        <p:spPr>
          <a:xfrm rot="8324649">
            <a:off x="7546" y="5891405"/>
            <a:ext cx="76804" cy="16004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a:extLst>
              <a:ext uri="{FF2B5EF4-FFF2-40B4-BE49-F238E27FC236}">
                <a16:creationId xmlns:a16="http://schemas.microsoft.com/office/drawing/2014/main" id="{4DFDCE0A-DCF1-E220-B3DC-F8CDA7BBD832}"/>
              </a:ext>
            </a:extLst>
          </p:cNvPr>
          <p:cNvSpPr/>
          <p:nvPr/>
        </p:nvSpPr>
        <p:spPr>
          <a:xfrm rot="10620140">
            <a:off x="124037" y="5850577"/>
            <a:ext cx="76804" cy="16004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84372D67-5F9C-C2A1-DD76-09084AF4D387}"/>
              </a:ext>
            </a:extLst>
          </p:cNvPr>
          <p:cNvSpPr/>
          <p:nvPr/>
        </p:nvSpPr>
        <p:spPr>
          <a:xfrm rot="12825044">
            <a:off x="267450" y="5869724"/>
            <a:ext cx="76804" cy="16004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622AE77-CA08-1F35-A418-15DFA1A76907}"/>
              </a:ext>
            </a:extLst>
          </p:cNvPr>
          <p:cNvSpPr txBox="1"/>
          <p:nvPr/>
        </p:nvSpPr>
        <p:spPr>
          <a:xfrm>
            <a:off x="107636" y="6634070"/>
            <a:ext cx="5505620" cy="461665"/>
          </a:xfrm>
          <a:prstGeom prst="rect">
            <a:avLst/>
          </a:prstGeom>
          <a:noFill/>
        </p:spPr>
        <p:txBody>
          <a:bodyPr wrap="square" rtlCol="0">
            <a:spAutoFit/>
          </a:bodyPr>
          <a:lstStyle/>
          <a:p>
            <a:r>
              <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rPr>
              <a:t>Q.</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就職が決まった感想をお願いします！</a:t>
            </a:r>
            <a:endPar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en-US" altLang="ja-JP" sz="1200" dirty="0">
                <a:latin typeface="UD デジタル 教科書体 NK-B" panose="02020700000000000000" pitchFamily="18" charset="-128"/>
                <a:ea typeface="UD デジタル 教科書体 NK-B" panose="02020700000000000000" pitchFamily="18" charset="-128"/>
              </a:rPr>
              <a:t>A.</a:t>
            </a:r>
            <a:r>
              <a:rPr kumimoji="1" lang="ja-JP" altLang="en-US" sz="1200" dirty="0">
                <a:latin typeface="UD デジタル 教科書体 NK-B" panose="02020700000000000000" pitchFamily="18" charset="-128"/>
                <a:ea typeface="UD デジタル 教科書体 NK-B" panose="02020700000000000000" pitchFamily="18" charset="-128"/>
              </a:rPr>
              <a:t>良かった嬉しいです！諦めかけていましたが、諦めなくて良かったです。</a:t>
            </a:r>
          </a:p>
        </p:txBody>
      </p:sp>
      <p:sp>
        <p:nvSpPr>
          <p:cNvPr id="14" name="テキスト ボックス 13">
            <a:extLst>
              <a:ext uri="{FF2B5EF4-FFF2-40B4-BE49-F238E27FC236}">
                <a16:creationId xmlns:a16="http://schemas.microsoft.com/office/drawing/2014/main" id="{86E9578C-036C-FA77-10AB-339D49444A28}"/>
              </a:ext>
            </a:extLst>
          </p:cNvPr>
          <p:cNvSpPr txBox="1"/>
          <p:nvPr/>
        </p:nvSpPr>
        <p:spPr>
          <a:xfrm>
            <a:off x="101179" y="7051310"/>
            <a:ext cx="6438800" cy="461665"/>
          </a:xfrm>
          <a:prstGeom prst="rect">
            <a:avLst/>
          </a:prstGeom>
          <a:noFill/>
        </p:spPr>
        <p:txBody>
          <a:bodyPr wrap="square" rtlCol="0">
            <a:spAutoFit/>
          </a:bodyPr>
          <a:lstStyle/>
          <a:p>
            <a:r>
              <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rPr>
              <a:t>Q.</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どんなお仕事をされるのですか？</a:t>
            </a:r>
            <a:endPar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en-US" altLang="ja-JP" sz="1200" dirty="0">
                <a:latin typeface="UD デジタル 教科書体 NK-B" panose="02020700000000000000" pitchFamily="18" charset="-128"/>
                <a:ea typeface="UD デジタル 教科書体 NK-B" panose="02020700000000000000" pitchFamily="18" charset="-128"/>
              </a:rPr>
              <a:t>A.</a:t>
            </a:r>
            <a:r>
              <a:rPr kumimoji="1" lang="ja-JP" altLang="en-US" sz="1200" dirty="0">
                <a:latin typeface="UD デジタル 教科書体 NK-B" panose="02020700000000000000" pitchFamily="18" charset="-128"/>
                <a:ea typeface="UD デジタル 教科書体 NK-B" panose="02020700000000000000" pitchFamily="18" charset="-128"/>
              </a:rPr>
              <a:t>学校での事務・庶務的な仕事です。週</a:t>
            </a:r>
            <a:r>
              <a:rPr kumimoji="1" lang="en-US" altLang="ja-JP" sz="1200" dirty="0">
                <a:latin typeface="UD デジタル 教科書体 NK-B" panose="02020700000000000000" pitchFamily="18" charset="-128"/>
                <a:ea typeface="UD デジタル 教科書体 NK-B" panose="02020700000000000000" pitchFamily="18" charset="-128"/>
              </a:rPr>
              <a:t>4</a:t>
            </a:r>
            <a:r>
              <a:rPr kumimoji="1" lang="ja-JP" altLang="en-US" sz="1200" dirty="0">
                <a:latin typeface="UD デジタル 教科書体 NK-B" panose="02020700000000000000" pitchFamily="18" charset="-128"/>
                <a:ea typeface="UD デジタル 教科書体 NK-B" panose="02020700000000000000" pitchFamily="18" charset="-128"/>
              </a:rPr>
              <a:t>日の</a:t>
            </a:r>
            <a:r>
              <a:rPr kumimoji="1" lang="en-US" altLang="ja-JP" sz="1200" dirty="0">
                <a:latin typeface="UD デジタル 教科書体 NK-B" panose="02020700000000000000" pitchFamily="18" charset="-128"/>
                <a:ea typeface="UD デジタル 教科書体 NK-B" panose="02020700000000000000" pitchFamily="18" charset="-128"/>
              </a:rPr>
              <a:t>8</a:t>
            </a:r>
            <a:r>
              <a:rPr kumimoji="1" lang="ja-JP" altLang="en-US" sz="1200" dirty="0">
                <a:latin typeface="UD デジタル 教科書体 NK-B" panose="02020700000000000000" pitchFamily="18" charset="-128"/>
                <a:ea typeface="UD デジタル 教科書体 NK-B" panose="02020700000000000000" pitchFamily="18" charset="-128"/>
              </a:rPr>
              <a:t>：</a:t>
            </a:r>
            <a:r>
              <a:rPr kumimoji="1" lang="en-US" altLang="ja-JP" sz="1200" dirty="0">
                <a:latin typeface="UD デジタル 教科書体 NK-B" panose="02020700000000000000" pitchFamily="18" charset="-128"/>
                <a:ea typeface="UD デジタル 教科書体 NK-B" panose="02020700000000000000" pitchFamily="18" charset="-128"/>
              </a:rPr>
              <a:t>30</a:t>
            </a:r>
            <a:r>
              <a:rPr kumimoji="1" lang="ja-JP" altLang="en-US" sz="1200" dirty="0">
                <a:latin typeface="UD デジタル 教科書体 NK-B" panose="02020700000000000000" pitchFamily="18" charset="-128"/>
                <a:ea typeface="UD デジタル 教科書体 NK-B" panose="02020700000000000000" pitchFamily="18" charset="-128"/>
              </a:rPr>
              <a:t>～</a:t>
            </a:r>
            <a:r>
              <a:rPr kumimoji="1" lang="en-US" altLang="ja-JP" sz="1200" dirty="0">
                <a:latin typeface="UD デジタル 教科書体 NK-B" panose="02020700000000000000" pitchFamily="18" charset="-128"/>
                <a:ea typeface="UD デジタル 教科書体 NK-B" panose="02020700000000000000" pitchFamily="18" charset="-128"/>
              </a:rPr>
              <a:t>17</a:t>
            </a:r>
            <a:r>
              <a:rPr kumimoji="1" lang="ja-JP" altLang="en-US" sz="1200" dirty="0">
                <a:latin typeface="UD デジタル 教科書体 NK-B" panose="02020700000000000000" pitchFamily="18" charset="-128"/>
                <a:ea typeface="UD デジタル 教科書体 NK-B" panose="02020700000000000000" pitchFamily="18" charset="-128"/>
              </a:rPr>
              <a:t>：</a:t>
            </a:r>
            <a:r>
              <a:rPr kumimoji="1" lang="en-US" altLang="ja-JP" sz="1200" dirty="0">
                <a:latin typeface="UD デジタル 教科書体 NK-B" panose="02020700000000000000" pitchFamily="18" charset="-128"/>
                <a:ea typeface="UD デジタル 教科書体 NK-B" panose="02020700000000000000" pitchFamily="18" charset="-128"/>
              </a:rPr>
              <a:t>00</a:t>
            </a:r>
            <a:r>
              <a:rPr kumimoji="1" lang="ja-JP" altLang="en-US" sz="1200" dirty="0">
                <a:latin typeface="UD デジタル 教科書体 NK-B" panose="02020700000000000000" pitchFamily="18" charset="-128"/>
                <a:ea typeface="UD デジタル 教科書体 NK-B" panose="02020700000000000000" pitchFamily="18" charset="-128"/>
              </a:rPr>
              <a:t>（実働</a:t>
            </a:r>
            <a:r>
              <a:rPr kumimoji="1" lang="en-US" altLang="ja-JP" sz="1200" dirty="0">
                <a:latin typeface="UD デジタル 教科書体 NK-B" panose="02020700000000000000" pitchFamily="18" charset="-128"/>
                <a:ea typeface="UD デジタル 教科書体 NK-B" panose="02020700000000000000" pitchFamily="18" charset="-128"/>
              </a:rPr>
              <a:t>7:45</a:t>
            </a:r>
            <a:r>
              <a:rPr kumimoji="1" lang="ja-JP" altLang="en-US" sz="1200" dirty="0">
                <a:latin typeface="UD デジタル 教科書体 NK-B" panose="02020700000000000000" pitchFamily="18" charset="-128"/>
                <a:ea typeface="UD デジタル 教科書体 NK-B" panose="02020700000000000000" pitchFamily="18" charset="-128"/>
              </a:rPr>
              <a:t>）までです。</a:t>
            </a:r>
            <a:endParaRPr kumimoji="1"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FDCEB427-8018-C970-392E-B0DD88408257}"/>
              </a:ext>
            </a:extLst>
          </p:cNvPr>
          <p:cNvSpPr txBox="1"/>
          <p:nvPr/>
        </p:nvSpPr>
        <p:spPr>
          <a:xfrm>
            <a:off x="93428" y="7486292"/>
            <a:ext cx="6518994" cy="461665"/>
          </a:xfrm>
          <a:prstGeom prst="rect">
            <a:avLst/>
          </a:prstGeom>
          <a:noFill/>
        </p:spPr>
        <p:txBody>
          <a:bodyPr wrap="square" rtlCol="0">
            <a:spAutoFit/>
          </a:bodyPr>
          <a:lstStyle/>
          <a:p>
            <a:r>
              <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rPr>
              <a:t>Q.</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面接ではどんなことに気を付けていましたか？</a:t>
            </a:r>
            <a:endPar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en-US" altLang="ja-JP" sz="1200" dirty="0">
                <a:latin typeface="UD デジタル 教科書体 NK-B" panose="02020700000000000000" pitchFamily="18" charset="-128"/>
                <a:ea typeface="UD デジタル 教科書体 NK-B" panose="02020700000000000000" pitchFamily="18" charset="-128"/>
              </a:rPr>
              <a:t>A.</a:t>
            </a:r>
            <a:r>
              <a:rPr kumimoji="1" lang="ja-JP" altLang="en-US" sz="1200" dirty="0">
                <a:latin typeface="UD デジタル 教科書体 NK-B" panose="02020700000000000000" pitchFamily="18" charset="-128"/>
                <a:ea typeface="UD デジタル 教科書体 NK-B" panose="02020700000000000000" pitchFamily="18" charset="-128"/>
              </a:rPr>
              <a:t>正直に誠実に答えるようにしました。身だしなみに気を付けながらスーツを着ました。</a:t>
            </a:r>
            <a:endParaRPr kumimoji="1"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a:extLst>
              <a:ext uri="{FF2B5EF4-FFF2-40B4-BE49-F238E27FC236}">
                <a16:creationId xmlns:a16="http://schemas.microsoft.com/office/drawing/2014/main" id="{0ECC8AE4-D6A7-20B3-4C9D-5645FA42AE15}"/>
              </a:ext>
            </a:extLst>
          </p:cNvPr>
          <p:cNvSpPr txBox="1"/>
          <p:nvPr/>
        </p:nvSpPr>
        <p:spPr>
          <a:xfrm>
            <a:off x="96377" y="7942128"/>
            <a:ext cx="5700488" cy="461665"/>
          </a:xfrm>
          <a:prstGeom prst="rect">
            <a:avLst/>
          </a:prstGeom>
          <a:noFill/>
        </p:spPr>
        <p:txBody>
          <a:bodyPr wrap="square" rtlCol="0">
            <a:spAutoFit/>
          </a:bodyPr>
          <a:lstStyle/>
          <a:p>
            <a:r>
              <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rPr>
              <a:t>Q.</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 就活で意識したこと、気を付けていたことは何ですか？</a:t>
            </a:r>
            <a:endPar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en-US" altLang="ja-JP" sz="1200" dirty="0">
                <a:latin typeface="UD デジタル 教科書体 NK-B" panose="02020700000000000000" pitchFamily="18" charset="-128"/>
                <a:ea typeface="UD デジタル 教科書体 NK-B" panose="02020700000000000000" pitchFamily="18" charset="-128"/>
              </a:rPr>
              <a:t>A.</a:t>
            </a:r>
            <a:r>
              <a:rPr kumimoji="1" lang="ja-JP" altLang="en-US" sz="1200" dirty="0">
                <a:latin typeface="UD デジタル 教科書体 NK-B" panose="02020700000000000000" pitchFamily="18" charset="-128"/>
                <a:ea typeface="UD デジタル 教科書体 NK-B" panose="02020700000000000000" pitchFamily="18" charset="-128"/>
              </a:rPr>
              <a:t>スタッフさんの協力も勿論ですが自分に信念を持つことと継続することです。</a:t>
            </a:r>
            <a:endParaRPr kumimoji="1"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a:extLst>
              <a:ext uri="{FF2B5EF4-FFF2-40B4-BE49-F238E27FC236}">
                <a16:creationId xmlns:a16="http://schemas.microsoft.com/office/drawing/2014/main" id="{083765C9-7304-2D5A-6328-244504854F3C}"/>
              </a:ext>
            </a:extLst>
          </p:cNvPr>
          <p:cNvSpPr txBox="1"/>
          <p:nvPr/>
        </p:nvSpPr>
        <p:spPr>
          <a:xfrm>
            <a:off x="80281" y="8348608"/>
            <a:ext cx="7098026" cy="461665"/>
          </a:xfrm>
          <a:prstGeom prst="rect">
            <a:avLst/>
          </a:prstGeom>
          <a:noFill/>
        </p:spPr>
        <p:txBody>
          <a:bodyPr wrap="square" rtlCol="0">
            <a:spAutoFit/>
          </a:bodyPr>
          <a:lstStyle/>
          <a:p>
            <a:r>
              <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rPr>
              <a:t>Q.</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 ティオで取り組んだ訓練で役に立ったことは何ですか？</a:t>
            </a:r>
            <a:endPar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en-US" altLang="ja-JP" sz="1200" dirty="0">
                <a:latin typeface="UD デジタル 教科書体 NK-B" panose="02020700000000000000" pitchFamily="18" charset="-128"/>
                <a:ea typeface="UD デジタル 教科書体 NK-B" panose="02020700000000000000" pitchFamily="18" charset="-128"/>
              </a:rPr>
              <a:t>A.</a:t>
            </a:r>
            <a:r>
              <a:rPr kumimoji="1" lang="ja-JP" altLang="en-US" sz="1200" dirty="0">
                <a:latin typeface="UD デジタル 教科書体 NK-B" panose="02020700000000000000" pitchFamily="18" charset="-128"/>
                <a:ea typeface="UD デジタル 教科書体 NK-B" panose="02020700000000000000" pitchFamily="18" charset="-128"/>
              </a:rPr>
              <a:t>タイピング、</a:t>
            </a:r>
            <a:r>
              <a:rPr kumimoji="1" lang="en-US" altLang="ja-JP" sz="1200" dirty="0">
                <a:latin typeface="UD デジタル 教科書体 NK-B" panose="02020700000000000000" pitchFamily="18" charset="-128"/>
                <a:ea typeface="UD デジタル 教科書体 NK-B" panose="02020700000000000000" pitchFamily="18" charset="-128"/>
              </a:rPr>
              <a:t>P</a:t>
            </a:r>
            <a:r>
              <a:rPr kumimoji="1" lang="ja-JP" altLang="en-US" sz="1200" dirty="0">
                <a:latin typeface="UD デジタル 教科書体 NK-B" panose="02020700000000000000" pitchFamily="18" charset="-128"/>
                <a:ea typeface="UD デジタル 教科書体 NK-B" panose="02020700000000000000" pitchFamily="18" charset="-128"/>
              </a:rPr>
              <a:t>検定（</a:t>
            </a:r>
            <a:r>
              <a:rPr kumimoji="1" lang="en-US" altLang="ja-JP" sz="1200" dirty="0">
                <a:latin typeface="UD デジタル 教科書体 NK-B" panose="02020700000000000000" pitchFamily="18" charset="-128"/>
                <a:ea typeface="UD デジタル 教科書体 NK-B" panose="02020700000000000000" pitchFamily="18" charset="-128"/>
              </a:rPr>
              <a:t>Excel</a:t>
            </a:r>
            <a:r>
              <a:rPr kumimoji="1" lang="ja-JP" altLang="en-US" sz="1200" dirty="0">
                <a:latin typeface="UD デジタル 教科書体 NK-B" panose="02020700000000000000" pitchFamily="18" charset="-128"/>
                <a:ea typeface="UD デジタル 教科書体 NK-B" panose="02020700000000000000" pitchFamily="18" charset="-128"/>
              </a:rPr>
              <a:t>、</a:t>
            </a:r>
            <a:r>
              <a:rPr kumimoji="1" lang="en-US" altLang="ja-JP" sz="1200" dirty="0">
                <a:latin typeface="UD デジタル 教科書体 NK-B" panose="02020700000000000000" pitchFamily="18" charset="-128"/>
                <a:ea typeface="UD デジタル 教科書体 NK-B" panose="02020700000000000000" pitchFamily="18" charset="-128"/>
              </a:rPr>
              <a:t>Word</a:t>
            </a:r>
            <a:r>
              <a:rPr kumimoji="1" lang="ja-JP" altLang="en-US" sz="1200" dirty="0">
                <a:latin typeface="UD デジタル 教科書体 NK-B" panose="02020700000000000000" pitchFamily="18" charset="-128"/>
                <a:ea typeface="UD デジタル 教科書体 NK-B" panose="02020700000000000000" pitchFamily="18" charset="-128"/>
              </a:rPr>
              <a:t>）、面接練習など個人的には面接練習は大切だなと思います。</a:t>
            </a:r>
            <a:endParaRPr kumimoji="1"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619FF0F5-0CC3-3DC0-8A05-34FA28A7B4E6}"/>
              </a:ext>
            </a:extLst>
          </p:cNvPr>
          <p:cNvSpPr txBox="1"/>
          <p:nvPr/>
        </p:nvSpPr>
        <p:spPr>
          <a:xfrm>
            <a:off x="85744" y="8785414"/>
            <a:ext cx="7098026" cy="461665"/>
          </a:xfrm>
          <a:prstGeom prst="rect">
            <a:avLst/>
          </a:prstGeom>
          <a:noFill/>
        </p:spPr>
        <p:txBody>
          <a:bodyPr wrap="square" rtlCol="0">
            <a:spAutoFit/>
          </a:bodyPr>
          <a:lstStyle/>
          <a:p>
            <a:r>
              <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rPr>
              <a:t>Q.</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 最後に就職を目指している皆さんへ応援メッセージをお願いいたします。</a:t>
            </a:r>
            <a:endParaRPr kumimoji="1" lang="en-US" altLang="ja-JP" sz="12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en-US" altLang="ja-JP" sz="1200" dirty="0">
                <a:latin typeface="UD デジタル 教科書体 NK-B" panose="02020700000000000000" pitchFamily="18" charset="-128"/>
                <a:ea typeface="UD デジタル 教科書体 NK-B" panose="02020700000000000000" pitchFamily="18" charset="-128"/>
              </a:rPr>
              <a:t>A.</a:t>
            </a:r>
            <a:r>
              <a:rPr kumimoji="1" lang="ja-JP" altLang="en-US" sz="1200" dirty="0">
                <a:latin typeface="UD デジタル 教科書体 NK-B" panose="02020700000000000000" pitchFamily="18" charset="-128"/>
                <a:ea typeface="UD デジタル 教科書体 NK-B" panose="02020700000000000000" pitchFamily="18" charset="-128"/>
              </a:rPr>
              <a:t>自分が言うのもおこがましいですが、頑張ってください！</a:t>
            </a:r>
            <a:endParaRPr kumimoji="1"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
            <a:extLst>
              <a:ext uri="{FF2B5EF4-FFF2-40B4-BE49-F238E27FC236}">
                <a16:creationId xmlns:a16="http://schemas.microsoft.com/office/drawing/2014/main" id="{330E613E-F84C-0758-92D4-855AD8A6F535}"/>
              </a:ext>
            </a:extLst>
          </p:cNvPr>
          <p:cNvSpPr txBox="1"/>
          <p:nvPr/>
        </p:nvSpPr>
        <p:spPr>
          <a:xfrm>
            <a:off x="2802024" y="764351"/>
            <a:ext cx="3060141" cy="1156727"/>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ctr"/>
            <a:r>
              <a:rPr lang="ja-JP" altLang="en-US" sz="7200" b="1" kern="100" dirty="0">
                <a:ln w="9525">
                  <a:solidFill>
                    <a:schemeClr val="tx1"/>
                  </a:solidFill>
                  <a:prstDash val="solid"/>
                </a:ln>
                <a:solidFill>
                  <a:srgbClr val="92D05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通信</a:t>
            </a:r>
          </a:p>
        </p:txBody>
      </p:sp>
      <p:sp>
        <p:nvSpPr>
          <p:cNvPr id="60" name="正方形/長方形 59">
            <a:extLst>
              <a:ext uri="{FF2B5EF4-FFF2-40B4-BE49-F238E27FC236}">
                <a16:creationId xmlns:a16="http://schemas.microsoft.com/office/drawing/2014/main" id="{37CC7204-4CD8-FA1F-0443-DC2153E9C4FD}"/>
              </a:ext>
            </a:extLst>
          </p:cNvPr>
          <p:cNvSpPr/>
          <p:nvPr/>
        </p:nvSpPr>
        <p:spPr>
          <a:xfrm>
            <a:off x="194947" y="9264820"/>
            <a:ext cx="6354557" cy="59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0" name="正方形/長方形 1029">
            <a:extLst>
              <a:ext uri="{FF2B5EF4-FFF2-40B4-BE49-F238E27FC236}">
                <a16:creationId xmlns:a16="http://schemas.microsoft.com/office/drawing/2014/main" id="{7D8CF89B-70CC-972A-717B-3B756BFA4DC6}"/>
              </a:ext>
            </a:extLst>
          </p:cNvPr>
          <p:cNvSpPr/>
          <p:nvPr/>
        </p:nvSpPr>
        <p:spPr>
          <a:xfrm>
            <a:off x="177318" y="9259428"/>
            <a:ext cx="6372185" cy="59470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7C4BBC6C-F402-AC76-80F9-F2BB7353BA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2328" y="594657"/>
            <a:ext cx="3024690" cy="1332041"/>
          </a:xfrm>
          <a:prstGeom prst="rect">
            <a:avLst/>
          </a:prstGeom>
          <a:effectLst>
            <a:glow>
              <a:schemeClr val="accent1">
                <a:lumMod val="20000"/>
                <a:lumOff val="80000"/>
              </a:schemeClr>
            </a:glow>
            <a:reflection endPos="0" dir="5400000" sy="-100000" algn="bl" rotWithShape="0"/>
            <a:softEdge rad="0"/>
          </a:effectLst>
        </p:spPr>
      </p:pic>
      <p:pic>
        <p:nvPicPr>
          <p:cNvPr id="59" name="図 58">
            <a:extLst>
              <a:ext uri="{FF2B5EF4-FFF2-40B4-BE49-F238E27FC236}">
                <a16:creationId xmlns:a16="http://schemas.microsoft.com/office/drawing/2014/main" id="{BF3A325D-33F8-4A52-FC23-9CEC063C05B2}"/>
              </a:ext>
            </a:extLst>
          </p:cNvPr>
          <p:cNvPicPr>
            <a:picLocks noChangeAspect="1"/>
          </p:cNvPicPr>
          <p:nvPr/>
        </p:nvPicPr>
        <p:blipFill rotWithShape="1">
          <a:blip r:embed="rId12">
            <a:extLst>
              <a:ext uri="{28A0092B-C50C-407E-A947-70E740481C1C}">
                <a14:useLocalDpi xmlns:a14="http://schemas.microsoft.com/office/drawing/2010/main" val="0"/>
              </a:ext>
            </a:extLst>
          </a:blip>
          <a:srcRect l="4179" t="68693" r="4431" b="4747"/>
          <a:stretch/>
        </p:blipFill>
        <p:spPr>
          <a:xfrm>
            <a:off x="-52434" y="9134480"/>
            <a:ext cx="6835060" cy="819680"/>
          </a:xfrm>
          <a:prstGeom prst="rect">
            <a:avLst/>
          </a:prstGeom>
        </p:spPr>
      </p:pic>
      <p:sp>
        <p:nvSpPr>
          <p:cNvPr id="21" name="テキスト ボックス 1">
            <a:extLst>
              <a:ext uri="{FF2B5EF4-FFF2-40B4-BE49-F238E27FC236}">
                <a16:creationId xmlns:a16="http://schemas.microsoft.com/office/drawing/2014/main" id="{BFCAB1BA-0FBF-EA6B-9880-DC2B928F3C36}"/>
              </a:ext>
            </a:extLst>
          </p:cNvPr>
          <p:cNvSpPr txBox="1"/>
          <p:nvPr/>
        </p:nvSpPr>
        <p:spPr>
          <a:xfrm>
            <a:off x="660671" y="-60363"/>
            <a:ext cx="5432744" cy="695062"/>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ctr"/>
            <a:r>
              <a:rPr lang="ja-JP" altLang="en-US" sz="4000" kern="100" dirty="0">
                <a:ln w="0">
                  <a:solidFill>
                    <a:sysClr val="windowText" lastClr="000000"/>
                  </a:solidFill>
                </a:ln>
                <a:solidFill>
                  <a:srgbClr val="FFC000"/>
                </a:solidFill>
                <a:effectLst>
                  <a:reflection blurRad="6350" endPos="0" dir="5400000" sy="-100000" algn="bl" rotWithShape="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「働きたい」を応援</a:t>
            </a:r>
            <a:r>
              <a:rPr lang="ja-JP" altLang="en-US" sz="4400" kern="100" dirty="0">
                <a:ln w="0">
                  <a:solidFill>
                    <a:sysClr val="windowText" lastClr="000000"/>
                  </a:solidFill>
                </a:ln>
                <a:solidFill>
                  <a:srgbClr val="FFC000"/>
                </a:solidFill>
                <a:effectLst>
                  <a:reflection blurRad="6350" endPos="0" dir="5400000" sy="-100000" algn="bl" rotWithShape="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endParaRPr lang="ja-JP" altLang="en-US" sz="1200" kern="100" dirty="0">
              <a:ln w="0">
                <a:solidFill>
                  <a:sysClr val="windowText" lastClr="000000"/>
                </a:solidFill>
              </a:ln>
              <a:solidFill>
                <a:srgbClr val="FFC000"/>
              </a:solidFill>
              <a:effectLst>
                <a:reflection blurRad="6350" endPos="0" dir="5400000" sy="-100000" algn="bl" rotWithShape="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47" name="テキスト ボックス 46">
            <a:extLst>
              <a:ext uri="{FF2B5EF4-FFF2-40B4-BE49-F238E27FC236}">
                <a16:creationId xmlns:a16="http://schemas.microsoft.com/office/drawing/2014/main" id="{386BC25C-4DDC-B722-583C-7094BD76924E}"/>
              </a:ext>
            </a:extLst>
          </p:cNvPr>
          <p:cNvSpPr txBox="1"/>
          <p:nvPr/>
        </p:nvSpPr>
        <p:spPr>
          <a:xfrm>
            <a:off x="116709" y="9310557"/>
            <a:ext cx="6548317" cy="492443"/>
          </a:xfrm>
          <a:prstGeom prst="rect">
            <a:avLst/>
          </a:prstGeom>
          <a:noFill/>
        </p:spPr>
        <p:txBody>
          <a:bodyPr wrap="square" rtlCol="0">
            <a:spAutoFit/>
          </a:bodyPr>
          <a:lstStyle/>
          <a:p>
            <a:pPr algn="ctr"/>
            <a:r>
              <a:rPr lang="ja-JP" altLang="en-US" sz="1400" spc="200" dirty="0">
                <a:solidFill>
                  <a:sysClr val="windowText" lastClr="000000"/>
                </a:solidFill>
                <a:latin typeface="UD デジタル 教科書体 NK-B" panose="02020700000000000000" pitchFamily="18" charset="-128"/>
                <a:ea typeface="UD デジタル 教科書体 NK-B" panose="02020700000000000000" pitchFamily="18" charset="-128"/>
              </a:rPr>
              <a:t>おめでとうございます！</a:t>
            </a:r>
            <a:endParaRPr lang="en-US" altLang="ja-JP" sz="1400" spc="2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algn="ctr"/>
            <a:r>
              <a:rPr lang="ja-JP" altLang="en-US" sz="1100" spc="200" dirty="0">
                <a:solidFill>
                  <a:sysClr val="windowText" lastClr="000000"/>
                </a:solidFill>
                <a:latin typeface="UD デジタル 教科書体 NK-B" panose="02020700000000000000" pitchFamily="18" charset="-128"/>
                <a:ea typeface="UD デジタル 教科書体 NK-B" panose="02020700000000000000" pitchFamily="18" charset="-128"/>
              </a:rPr>
              <a:t>これからも安心・安定して長く働けるようスタッフ一同でサポートさせていただきます。</a:t>
            </a:r>
            <a:endParaRPr lang="en-US" altLang="ja-JP" sz="1100" spc="2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DA0AF275-1CEE-A965-1746-F3C871BF1FF0}"/>
              </a:ext>
            </a:extLst>
          </p:cNvPr>
          <p:cNvSpPr txBox="1"/>
          <p:nvPr/>
        </p:nvSpPr>
        <p:spPr>
          <a:xfrm>
            <a:off x="6270631" y="797159"/>
            <a:ext cx="854602" cy="646331"/>
          </a:xfrm>
          <a:prstGeom prst="rect">
            <a:avLst/>
          </a:prstGeom>
          <a:noFill/>
        </p:spPr>
        <p:txBody>
          <a:bodyPr wrap="square" rtlCol="0">
            <a:spAutoFit/>
          </a:bodyPr>
          <a:lstStyle/>
          <a:p>
            <a:r>
              <a:rPr lang="ja-JP" altLang="en-US" sz="3600" b="1" dirty="0">
                <a:solidFill>
                  <a:schemeClr val="accent1">
                    <a:lumMod val="50000"/>
                  </a:schemeClr>
                </a:solidFill>
              </a:rPr>
              <a:t>号</a:t>
            </a:r>
          </a:p>
        </p:txBody>
      </p:sp>
    </p:spTree>
    <p:extLst>
      <p:ext uri="{BB962C8B-B14F-4D97-AF65-F5344CB8AC3E}">
        <p14:creationId xmlns:p14="http://schemas.microsoft.com/office/powerpoint/2010/main" val="542895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B6B6558-C648-2D86-74BE-177155F0B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3981">
            <a:off x="2580757" y="7333613"/>
            <a:ext cx="652138" cy="581010"/>
          </a:xfrm>
          <a:prstGeom prst="rect">
            <a:avLst/>
          </a:prstGeom>
        </p:spPr>
      </p:pic>
      <p:pic>
        <p:nvPicPr>
          <p:cNvPr id="22" name="図 21">
            <a:extLst>
              <a:ext uri="{FF2B5EF4-FFF2-40B4-BE49-F238E27FC236}">
                <a16:creationId xmlns:a16="http://schemas.microsoft.com/office/drawing/2014/main" id="{78A3D5F1-82E2-D431-22B9-57448E8529AE}"/>
              </a:ext>
            </a:extLst>
          </p:cNvPr>
          <p:cNvPicPr>
            <a:picLocks noChangeAspect="1"/>
          </p:cNvPicPr>
          <p:nvPr/>
        </p:nvPicPr>
        <p:blipFill rotWithShape="1">
          <a:blip r:embed="rId3">
            <a:extLst>
              <a:ext uri="{28A0092B-C50C-407E-A947-70E740481C1C}">
                <a14:useLocalDpi xmlns:a14="http://schemas.microsoft.com/office/drawing/2010/main" val="0"/>
              </a:ext>
            </a:extLst>
          </a:blip>
          <a:srcRect l="1381" r="1258" b="1158"/>
          <a:stretch/>
        </p:blipFill>
        <p:spPr>
          <a:xfrm>
            <a:off x="0" y="-6928"/>
            <a:ext cx="6969211" cy="9912928"/>
          </a:xfrm>
          <a:prstGeom prst="rect">
            <a:avLst/>
          </a:prstGeom>
        </p:spPr>
      </p:pic>
    </p:spTree>
    <p:extLst>
      <p:ext uri="{BB962C8B-B14F-4D97-AF65-F5344CB8AC3E}">
        <p14:creationId xmlns:p14="http://schemas.microsoft.com/office/powerpoint/2010/main" val="10773467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226</TotalTime>
  <Words>363</Words>
  <Application>Microsoft Office PowerPoint</Application>
  <PresentationFormat>A4 210 x 297 mm</PresentationFormat>
  <Paragraphs>38</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BIZ UDPゴシック</vt:lpstr>
      <vt:lpstr>BIZ UDP明朝 Medium</vt:lpstr>
      <vt:lpstr>HGP創英角ﾎﾟｯﾌﾟ体</vt:lpstr>
      <vt:lpstr>HG創英角ﾎﾟｯﾌﾟ体</vt:lpstr>
      <vt:lpstr>UD デジタル 教科書体 NK-B</vt:lpstr>
      <vt:lpstr>UD デジタル 教科書体 NK-R</vt:lpstr>
      <vt:lpstr>UD デジタル 教科書体 NP-B</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ティオ 森下</cp:lastModifiedBy>
  <cp:revision>9</cp:revision>
  <cp:lastPrinted>2023-06-06T00:30:10Z</cp:lastPrinted>
  <dcterms:created xsi:type="dcterms:W3CDTF">2023-05-28T13:51:40Z</dcterms:created>
  <dcterms:modified xsi:type="dcterms:W3CDTF">2023-06-06T00:38:35Z</dcterms:modified>
</cp:coreProperties>
</file>