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6858000" cy="9906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5"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99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0" d="100"/>
          <a:sy n="60" d="100"/>
        </p:scale>
        <p:origin x="2558" y="48"/>
      </p:cViewPr>
      <p:guideLst>
        <p:guide orient="horz" pos="3075"/>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367642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393087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389325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241160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294328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134657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138800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31378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337068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357525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8DA2CB-7F24-47BD-99B4-ACB8D94AB682}" type="datetimeFigureOut">
              <a:rPr kumimoji="1" lang="ja-JP" altLang="en-US" smtClean="0"/>
              <a:t>2023/2/28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102088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B8DA2CB-7F24-47BD-99B4-ACB8D94AB682}" type="datetimeFigureOut">
              <a:rPr kumimoji="1" lang="ja-JP" altLang="en-US" smtClean="0"/>
              <a:t>2023/2/28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3361058-F0E7-435B-9501-F85ED4F48124}" type="slidenum">
              <a:rPr kumimoji="1" lang="ja-JP" altLang="en-US" smtClean="0"/>
              <a:t>‹#›</a:t>
            </a:fld>
            <a:endParaRPr kumimoji="1" lang="ja-JP" altLang="en-US"/>
          </a:p>
        </p:txBody>
      </p:sp>
    </p:spTree>
    <p:extLst>
      <p:ext uri="{BB962C8B-B14F-4D97-AF65-F5344CB8AC3E}">
        <p14:creationId xmlns:p14="http://schemas.microsoft.com/office/powerpoint/2010/main" val="1788104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5.jpe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jpeg"/><Relationship Id="rId11" Type="http://schemas.microsoft.com/office/2007/relationships/hdphoto" Target="../media/hdphoto3.wdp"/><Relationship Id="rId5" Type="http://schemas.microsoft.com/office/2007/relationships/hdphoto" Target="../media/hdphoto2.wdp"/><Relationship Id="rId15" Type="http://schemas.openxmlformats.org/officeDocument/2006/relationships/image" Target="../media/image22.jpe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24307F30-648E-04A2-49EF-3D50D819E5C9}"/>
              </a:ext>
            </a:extLst>
          </p:cNvPr>
          <p:cNvPicPr>
            <a:picLocks noChangeAspect="1"/>
          </p:cNvPicPr>
          <p:nvPr/>
        </p:nvPicPr>
        <p:blipFill rotWithShape="1">
          <a:blip r:embed="rId2">
            <a:extLst>
              <a:ext uri="{28A0092B-C50C-407E-A947-70E740481C1C}">
                <a14:useLocalDpi xmlns:a14="http://schemas.microsoft.com/office/drawing/2010/main" val="0"/>
              </a:ext>
            </a:extLst>
          </a:blip>
          <a:srcRect b="3515"/>
          <a:stretch/>
        </p:blipFill>
        <p:spPr>
          <a:xfrm>
            <a:off x="55" y="5079490"/>
            <a:ext cx="6858000" cy="4855788"/>
          </a:xfrm>
          <a:prstGeom prst="rect">
            <a:avLst/>
          </a:prstGeom>
        </p:spPr>
      </p:pic>
      <p:pic>
        <p:nvPicPr>
          <p:cNvPr id="30" name="図 29">
            <a:extLst>
              <a:ext uri="{FF2B5EF4-FFF2-40B4-BE49-F238E27FC236}">
                <a16:creationId xmlns:a16="http://schemas.microsoft.com/office/drawing/2014/main" id="{97FE75FD-3FE0-199A-A3D8-860D32BC2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8458"/>
            <a:ext cx="6858000" cy="4817125"/>
          </a:xfrm>
          <a:prstGeom prst="rect">
            <a:avLst/>
          </a:prstGeom>
        </p:spPr>
      </p:pic>
      <p:pic>
        <p:nvPicPr>
          <p:cNvPr id="29" name="図 28">
            <a:extLst>
              <a:ext uri="{FF2B5EF4-FFF2-40B4-BE49-F238E27FC236}">
                <a16:creationId xmlns:a16="http://schemas.microsoft.com/office/drawing/2014/main" id="{D9527D82-6A73-BB1F-58C4-D3698F5D3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67"/>
            <a:ext cx="6858000" cy="4817125"/>
          </a:xfrm>
          <a:prstGeom prst="rect">
            <a:avLst/>
          </a:prstGeom>
        </p:spPr>
      </p:pic>
      <p:sp>
        <p:nvSpPr>
          <p:cNvPr id="10" name="四角形: 角を丸くする 9">
            <a:extLst>
              <a:ext uri="{FF2B5EF4-FFF2-40B4-BE49-F238E27FC236}">
                <a16:creationId xmlns:a16="http://schemas.microsoft.com/office/drawing/2014/main" id="{0E44E54E-D9D4-E264-0B64-87A7BF9D990A}"/>
              </a:ext>
            </a:extLst>
          </p:cNvPr>
          <p:cNvSpPr/>
          <p:nvPr/>
        </p:nvSpPr>
        <p:spPr>
          <a:xfrm>
            <a:off x="75374" y="635732"/>
            <a:ext cx="6707252" cy="1323230"/>
          </a:xfrm>
          <a:prstGeom prst="roundRect">
            <a:avLst/>
          </a:prstGeom>
          <a:solidFill>
            <a:schemeClr val="bg1">
              <a:alpha val="9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1">
            <a:extLst>
              <a:ext uri="{FF2B5EF4-FFF2-40B4-BE49-F238E27FC236}">
                <a16:creationId xmlns:a16="http://schemas.microsoft.com/office/drawing/2014/main" id="{90A13B94-9F3D-7977-F539-A42D49D736F1}"/>
              </a:ext>
            </a:extLst>
          </p:cNvPr>
          <p:cNvSpPr txBox="1"/>
          <p:nvPr/>
        </p:nvSpPr>
        <p:spPr>
          <a:xfrm>
            <a:off x="2666386" y="729019"/>
            <a:ext cx="3288491" cy="1156727"/>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r>
              <a:rPr lang="ja-JP" altLang="en-US" sz="7400" b="1" kern="100" dirty="0">
                <a:ln w="9525">
                  <a:solidFill>
                    <a:schemeClr val="tx1"/>
                  </a:solidFill>
                  <a:prstDash val="solid"/>
                </a:ln>
                <a:solidFill>
                  <a:srgbClr val="FFC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通信</a:t>
            </a:r>
          </a:p>
        </p:txBody>
      </p:sp>
      <p:sp>
        <p:nvSpPr>
          <p:cNvPr id="7" name="楕円 4">
            <a:extLst>
              <a:ext uri="{FF2B5EF4-FFF2-40B4-BE49-F238E27FC236}">
                <a16:creationId xmlns:a16="http://schemas.microsoft.com/office/drawing/2014/main" id="{C3724009-3AC9-DF99-F89E-BD40C4AC0860}"/>
              </a:ext>
            </a:extLst>
          </p:cNvPr>
          <p:cNvSpPr/>
          <p:nvPr/>
        </p:nvSpPr>
        <p:spPr>
          <a:xfrm>
            <a:off x="4859537" y="1403428"/>
            <a:ext cx="2356994" cy="539339"/>
          </a:xfrm>
          <a:prstGeom prst="ellipse">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2200" b="1" dirty="0">
                <a:ln w="12700">
                  <a:solidFill>
                    <a:schemeClr val="accent5">
                      <a:lumMod val="60000"/>
                      <a:lumOff val="40000"/>
                    </a:schemeClr>
                  </a:solidFill>
                  <a:prstDash val="solid"/>
                </a:ln>
                <a:solidFill>
                  <a:schemeClr val="accent5"/>
                </a:solidFill>
                <a:effectLst>
                  <a:outerShdw blurRad="12700" dist="38100" dir="2700000" algn="tl" rotWithShape="0">
                    <a:schemeClr val="bg1">
                      <a:lumMod val="50000"/>
                    </a:schemeClr>
                  </a:outerShdw>
                </a:effectLst>
                <a:latin typeface="+mn-ea"/>
              </a:rPr>
              <a:t>2023 </a:t>
            </a:r>
            <a:r>
              <a:rPr lang="en-US" altLang="ja-JP" sz="2200" b="1" spc="-100" dirty="0">
                <a:ln w="12700">
                  <a:solidFill>
                    <a:schemeClr val="accent5">
                      <a:lumMod val="60000"/>
                      <a:lumOff val="40000"/>
                    </a:schemeClr>
                  </a:solidFill>
                  <a:prstDash val="solid"/>
                </a:ln>
                <a:solidFill>
                  <a:schemeClr val="accent5"/>
                </a:solidFill>
                <a:effectLst>
                  <a:outerShdw blurRad="12700" dist="38100" dir="2700000" algn="tl" rotWithShape="0">
                    <a:schemeClr val="bg1">
                      <a:lumMod val="50000"/>
                    </a:schemeClr>
                  </a:outerShdw>
                </a:effectLst>
                <a:latin typeface="+mn-ea"/>
              </a:rPr>
              <a:t>Vol.72</a:t>
            </a:r>
          </a:p>
        </p:txBody>
      </p:sp>
      <p:pic>
        <p:nvPicPr>
          <p:cNvPr id="8" name="図 7">
            <a:extLst>
              <a:ext uri="{FF2B5EF4-FFF2-40B4-BE49-F238E27FC236}">
                <a16:creationId xmlns:a16="http://schemas.microsoft.com/office/drawing/2014/main" id="{5D421E33-BF35-A5C8-A350-DAB8E6B8B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 y="556856"/>
            <a:ext cx="3220276" cy="1418175"/>
          </a:xfrm>
          <a:prstGeom prst="rect">
            <a:avLst/>
          </a:prstGeom>
          <a:effectLst>
            <a:glow>
              <a:schemeClr val="accent1">
                <a:lumMod val="20000"/>
                <a:lumOff val="80000"/>
              </a:schemeClr>
            </a:glow>
            <a:reflection endPos="0" dir="5400000" sy="-100000" algn="bl" rotWithShape="0"/>
            <a:softEdge rad="0"/>
          </a:effectLst>
        </p:spPr>
      </p:pic>
      <p:sp>
        <p:nvSpPr>
          <p:cNvPr id="1027" name="正方形/長方形 1026">
            <a:extLst>
              <a:ext uri="{FF2B5EF4-FFF2-40B4-BE49-F238E27FC236}">
                <a16:creationId xmlns:a16="http://schemas.microsoft.com/office/drawing/2014/main" id="{FB44743C-1CC2-65D0-C9DD-4F9CAA7B36C3}"/>
              </a:ext>
            </a:extLst>
          </p:cNvPr>
          <p:cNvSpPr/>
          <p:nvPr/>
        </p:nvSpPr>
        <p:spPr>
          <a:xfrm>
            <a:off x="118346" y="4024479"/>
            <a:ext cx="3185635" cy="1179689"/>
          </a:xfrm>
          <a:prstGeom prst="rect">
            <a:avLst/>
          </a:prstGeom>
          <a:solidFill>
            <a:schemeClr val="bg1"/>
          </a:solidFill>
          <a:ln w="381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800">
                <a:latin typeface="+mn-ea"/>
              </a:rPr>
              <a:t>Q.</a:t>
            </a:r>
            <a:r>
              <a:rPr kumimoji="1" lang="ja-JP" altLang="en-US" sz="1800">
                <a:latin typeface="+mn-ea"/>
              </a:rPr>
              <a:t>就職が決まった感動をお願いします！</a:t>
            </a:r>
            <a:endParaRPr kumimoji="1" lang="ja-JP" altLang="en-US" sz="1800" dirty="0">
              <a:latin typeface="+mn-ea"/>
            </a:endParaRPr>
          </a:p>
        </p:txBody>
      </p:sp>
      <p:sp>
        <p:nvSpPr>
          <p:cNvPr id="9" name="テキスト ボックス 1">
            <a:extLst>
              <a:ext uri="{FF2B5EF4-FFF2-40B4-BE49-F238E27FC236}">
                <a16:creationId xmlns:a16="http://schemas.microsoft.com/office/drawing/2014/main" id="{0993DD7B-FFD9-15A5-DF7A-45A9C8DE9A4D}"/>
              </a:ext>
            </a:extLst>
          </p:cNvPr>
          <p:cNvSpPr txBox="1"/>
          <p:nvPr/>
        </p:nvSpPr>
        <p:spPr>
          <a:xfrm>
            <a:off x="645338" y="-36074"/>
            <a:ext cx="5432744" cy="695062"/>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spAutoFit/>
          </a:bodyPr>
          <a:lstStyle/>
          <a:p>
            <a:pPr algn="ctr"/>
            <a:r>
              <a:rPr lang="ja-JP" altLang="en-US" sz="4000" kern="100" dirty="0">
                <a:ln w="0">
                  <a:solidFill>
                    <a:sysClr val="windowText" lastClr="000000"/>
                  </a:solidFill>
                </a:ln>
                <a:solidFill>
                  <a:srgbClr val="92D050"/>
                </a:solidFill>
                <a:effectLst>
                  <a:reflection blurRad="6350" endPos="0" dir="5400000" sy="-100000" algn="bl" rotWithShape="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「働きたい」を応援</a:t>
            </a:r>
            <a:r>
              <a:rPr lang="ja-JP" altLang="en-US" sz="4400" kern="100" dirty="0">
                <a:ln w="0">
                  <a:solidFill>
                    <a:sysClr val="windowText" lastClr="000000"/>
                  </a:solidFill>
                </a:ln>
                <a:solidFill>
                  <a:srgbClr val="92D050"/>
                </a:solidFill>
                <a:effectLst>
                  <a:reflection blurRad="6350" endPos="0" dir="5400000" sy="-100000" algn="bl" rotWithShape="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lang="ja-JP" altLang="en-US" sz="1200" kern="100" dirty="0">
              <a:ln w="0">
                <a:solidFill>
                  <a:sysClr val="windowText" lastClr="000000"/>
                </a:solidFill>
              </a:ln>
              <a:solidFill>
                <a:srgbClr val="92D050"/>
              </a:solidFill>
              <a:effectLst>
                <a:reflection blurRad="6350" endPos="0" dir="5400000" sy="-100000" algn="bl" rotWithShape="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pic>
        <p:nvPicPr>
          <p:cNvPr id="1030" name="Picture 6">
            <a:extLst>
              <a:ext uri="{FF2B5EF4-FFF2-40B4-BE49-F238E27FC236}">
                <a16:creationId xmlns:a16="http://schemas.microsoft.com/office/drawing/2014/main" id="{6531EF05-43DA-28C1-A1C4-F390D3CF969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404685" y="136849"/>
            <a:ext cx="1346794" cy="1346794"/>
          </a:xfrm>
          <a:prstGeom prst="rect">
            <a:avLst/>
          </a:prstGeom>
          <a:noFill/>
          <a:extLst>
            <a:ext uri="{909E8E84-426E-40DD-AFC4-6F175D3DCCD1}">
              <a14:hiddenFill xmlns:a14="http://schemas.microsoft.com/office/drawing/2010/main">
                <a:solidFill>
                  <a:srgbClr val="FFFFFF"/>
                </a:solidFill>
              </a14:hiddenFill>
            </a:ext>
          </a:extLst>
        </p:spPr>
      </p:pic>
      <p:pic>
        <p:nvPicPr>
          <p:cNvPr id="57" name="図 56">
            <a:extLst>
              <a:ext uri="{FF2B5EF4-FFF2-40B4-BE49-F238E27FC236}">
                <a16:creationId xmlns:a16="http://schemas.microsoft.com/office/drawing/2014/main" id="{CE99F705-8DD9-A0A7-15E4-AA2612508504}"/>
              </a:ext>
            </a:extLst>
          </p:cNvPr>
          <p:cNvPicPr>
            <a:picLocks noChangeAspect="1"/>
          </p:cNvPicPr>
          <p:nvPr/>
        </p:nvPicPr>
        <p:blipFill rotWithShape="1">
          <a:blip r:embed="rId6">
            <a:extLst>
              <a:ext uri="{28A0092B-C50C-407E-A947-70E740481C1C}">
                <a14:useLocalDpi xmlns:a14="http://schemas.microsoft.com/office/drawing/2010/main" val="0"/>
              </a:ext>
            </a:extLst>
          </a:blip>
          <a:srcRect l="1887" t="-17345" r="-1887" b="33370"/>
          <a:stretch/>
        </p:blipFill>
        <p:spPr>
          <a:xfrm rot="20974809">
            <a:off x="-2162035" y="1890603"/>
            <a:ext cx="1828737" cy="1535677"/>
          </a:xfrm>
          <a:prstGeom prst="ellipse">
            <a:avLst/>
          </a:prstGeom>
        </p:spPr>
      </p:pic>
      <p:sp>
        <p:nvSpPr>
          <p:cNvPr id="50" name="正方形/長方形 49">
            <a:extLst>
              <a:ext uri="{FF2B5EF4-FFF2-40B4-BE49-F238E27FC236}">
                <a16:creationId xmlns:a16="http://schemas.microsoft.com/office/drawing/2014/main" id="{81B18E92-14DD-909B-B457-D666B4DAA2B3}"/>
              </a:ext>
            </a:extLst>
          </p:cNvPr>
          <p:cNvSpPr/>
          <p:nvPr/>
        </p:nvSpPr>
        <p:spPr>
          <a:xfrm>
            <a:off x="3595478" y="5353461"/>
            <a:ext cx="3185635" cy="1179689"/>
          </a:xfrm>
          <a:prstGeom prst="rect">
            <a:avLst/>
          </a:prstGeom>
          <a:solidFill>
            <a:schemeClr val="bg1"/>
          </a:solidFill>
          <a:ln w="381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800" dirty="0">
                <a:latin typeface="+mn-ea"/>
              </a:rPr>
              <a:t>Q.</a:t>
            </a:r>
            <a:r>
              <a:rPr kumimoji="1" lang="ja-JP" altLang="en-US" sz="1800" dirty="0">
                <a:latin typeface="+mn-ea"/>
              </a:rPr>
              <a:t>就職が決まった感動をお願いします！</a:t>
            </a:r>
          </a:p>
        </p:txBody>
      </p:sp>
      <p:sp>
        <p:nvSpPr>
          <p:cNvPr id="49" name="正方形/長方形 48">
            <a:extLst>
              <a:ext uri="{FF2B5EF4-FFF2-40B4-BE49-F238E27FC236}">
                <a16:creationId xmlns:a16="http://schemas.microsoft.com/office/drawing/2014/main" id="{5F9FEDF8-05F2-324E-6906-1617AB84536C}"/>
              </a:ext>
            </a:extLst>
          </p:cNvPr>
          <p:cNvSpPr/>
          <p:nvPr/>
        </p:nvSpPr>
        <p:spPr>
          <a:xfrm>
            <a:off x="3595478" y="4027257"/>
            <a:ext cx="3185635" cy="1179689"/>
          </a:xfrm>
          <a:prstGeom prst="rect">
            <a:avLst/>
          </a:prstGeom>
          <a:solidFill>
            <a:schemeClr val="bg1"/>
          </a:solidFill>
          <a:ln w="381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800">
                <a:latin typeface="+mn-ea"/>
              </a:rPr>
              <a:t>Q.</a:t>
            </a:r>
            <a:r>
              <a:rPr kumimoji="1" lang="ja-JP" altLang="en-US" sz="1800">
                <a:latin typeface="+mn-ea"/>
              </a:rPr>
              <a:t>就職が決まった感動をお願いします！</a:t>
            </a:r>
            <a:endParaRPr kumimoji="1" lang="ja-JP" altLang="en-US" sz="1800" dirty="0">
              <a:latin typeface="+mn-ea"/>
            </a:endParaRPr>
          </a:p>
        </p:txBody>
      </p:sp>
      <p:sp>
        <p:nvSpPr>
          <p:cNvPr id="61" name="テキスト ボックス 60">
            <a:extLst>
              <a:ext uri="{FF2B5EF4-FFF2-40B4-BE49-F238E27FC236}">
                <a16:creationId xmlns:a16="http://schemas.microsoft.com/office/drawing/2014/main" id="{CCCBA998-F1FD-5ABF-3A2D-6A29640E4615}"/>
              </a:ext>
            </a:extLst>
          </p:cNvPr>
          <p:cNvSpPr txBox="1"/>
          <p:nvPr/>
        </p:nvSpPr>
        <p:spPr>
          <a:xfrm>
            <a:off x="4333425" y="5499416"/>
            <a:ext cx="2878698" cy="907941"/>
          </a:xfrm>
          <a:prstGeom prst="rect">
            <a:avLst/>
          </a:prstGeom>
          <a:noFill/>
        </p:spPr>
        <p:txBody>
          <a:bodyPr wrap="square" rtlCol="0">
            <a:spAutoFit/>
          </a:bodyPr>
          <a:lstStyle/>
          <a:p>
            <a:pPr algn="just"/>
            <a:r>
              <a:rPr kumimoji="1" lang="en-US" altLang="ja-JP" sz="1300" u="sng" dirty="0">
                <a:latin typeface="BIZ UDPゴシック" panose="020B0400000000000000" pitchFamily="50" charset="-128"/>
                <a:ea typeface="BIZ UDPゴシック" panose="020B0400000000000000" pitchFamily="50" charset="-128"/>
              </a:rPr>
              <a:t>T</a:t>
            </a:r>
            <a:r>
              <a:rPr kumimoji="1" lang="ja-JP" altLang="en-US" sz="1300" u="sng" dirty="0">
                <a:latin typeface="BIZ UDPゴシック" panose="020B0400000000000000" pitchFamily="50" charset="-128"/>
                <a:ea typeface="BIZ UDPゴシック" panose="020B0400000000000000" pitchFamily="50" charset="-128"/>
              </a:rPr>
              <a:t>さん（</a:t>
            </a:r>
            <a:r>
              <a:rPr kumimoji="1" lang="en-US" altLang="ja-JP" sz="1300" u="sng" dirty="0">
                <a:latin typeface="BIZ UDPゴシック" panose="020B0400000000000000" pitchFamily="50" charset="-128"/>
                <a:ea typeface="BIZ UDPゴシック" panose="020B0400000000000000" pitchFamily="50" charset="-128"/>
              </a:rPr>
              <a:t>20</a:t>
            </a:r>
            <a:r>
              <a:rPr kumimoji="1" lang="ja-JP" altLang="en-US" sz="1300" u="sng" dirty="0">
                <a:latin typeface="BIZ UDPゴシック" panose="020B0400000000000000" pitchFamily="50" charset="-128"/>
                <a:ea typeface="BIZ UDPゴシック" panose="020B0400000000000000" pitchFamily="50" charset="-128"/>
              </a:rPr>
              <a:t>代女性）</a:t>
            </a:r>
            <a:endParaRPr kumimoji="1" lang="en-US" altLang="ja-JP" sz="1300" u="sng" dirty="0">
              <a:latin typeface="BIZ UDPゴシック" panose="020B0400000000000000" pitchFamily="50" charset="-128"/>
              <a:ea typeface="BIZ UDPゴシック" panose="020B0400000000000000" pitchFamily="50" charset="-128"/>
            </a:endParaRPr>
          </a:p>
          <a:p>
            <a:pPr algn="just"/>
            <a:r>
              <a:rPr kumimoji="1" lang="ja-JP" altLang="en-US" sz="1300" dirty="0">
                <a:latin typeface="BIZ UDPゴシック" panose="020B0400000000000000" pitchFamily="50" charset="-128"/>
                <a:ea typeface="BIZ UDPゴシック" panose="020B0400000000000000" pitchFamily="50" charset="-128"/>
              </a:rPr>
              <a:t>業　　　種：</a:t>
            </a:r>
            <a:r>
              <a:rPr kumimoji="1" lang="en-US" altLang="ja-JP" sz="1300" dirty="0">
                <a:solidFill>
                  <a:srgbClr val="FF0000"/>
                </a:solidFill>
                <a:latin typeface="BIZ UDPゴシック" panose="020B0400000000000000" pitchFamily="50" charset="-128"/>
                <a:ea typeface="BIZ UDPゴシック" panose="020B0400000000000000" pitchFamily="50" charset="-128"/>
              </a:rPr>
              <a:t>SE</a:t>
            </a:r>
            <a:r>
              <a:rPr kumimoji="1" lang="ja-JP" altLang="en-US" sz="1100" dirty="0">
                <a:solidFill>
                  <a:srgbClr val="FF0000"/>
                </a:solidFill>
                <a:latin typeface="BIZ UDPゴシック" panose="020B0400000000000000" pitchFamily="50" charset="-128"/>
                <a:ea typeface="BIZ UDPゴシック" panose="020B0400000000000000" pitchFamily="50" charset="-128"/>
              </a:rPr>
              <a:t>（システムエンジニア）</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just"/>
            <a:r>
              <a:rPr lang="ja-JP" altLang="en-US" sz="1300" dirty="0">
                <a:latin typeface="BIZ UDPゴシック" panose="020B0400000000000000" pitchFamily="50" charset="-128"/>
                <a:ea typeface="BIZ UDPゴシック" panose="020B0400000000000000" pitchFamily="50" charset="-128"/>
              </a:rPr>
              <a:t>業務内容：</a:t>
            </a:r>
            <a:r>
              <a:rPr lang="en-US" altLang="ja-JP" sz="1300" dirty="0">
                <a:latin typeface="BIZ UDPゴシック" panose="020B0400000000000000" pitchFamily="50" charset="-128"/>
                <a:ea typeface="BIZ UDPゴシック" panose="020B0400000000000000" pitchFamily="50" charset="-128"/>
              </a:rPr>
              <a:t>IT</a:t>
            </a:r>
            <a:r>
              <a:rPr lang="ja-JP" altLang="en-US" sz="1300" dirty="0">
                <a:latin typeface="BIZ UDPゴシック" panose="020B0400000000000000" pitchFamily="50" charset="-128"/>
                <a:ea typeface="BIZ UDPゴシック" panose="020B0400000000000000" pitchFamily="50" charset="-128"/>
              </a:rPr>
              <a:t>業務、ヘルプデスク、</a:t>
            </a:r>
            <a:endParaRPr lang="en-US" altLang="ja-JP" sz="1300" dirty="0">
              <a:latin typeface="BIZ UDPゴシック" panose="020B0400000000000000" pitchFamily="50" charset="-128"/>
              <a:ea typeface="BIZ UDPゴシック" panose="020B0400000000000000" pitchFamily="50" charset="-128"/>
            </a:endParaRPr>
          </a:p>
          <a:p>
            <a:pPr algn="just"/>
            <a:r>
              <a:rPr lang="ja-JP" altLang="en-US" sz="1300" dirty="0">
                <a:latin typeface="BIZ UDPゴシック" panose="020B0400000000000000" pitchFamily="50" charset="-128"/>
                <a:ea typeface="BIZ UDPゴシック" panose="020B0400000000000000" pitchFamily="50" charset="-128"/>
              </a:rPr>
              <a:t>アプリの動作テストなど</a:t>
            </a:r>
            <a:endParaRPr lang="en-US" altLang="ja-JP" sz="1300" dirty="0">
              <a:latin typeface="BIZ UDPゴシック" panose="020B0400000000000000" pitchFamily="50" charset="-128"/>
              <a:ea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E0B19159-1010-BC81-FD6E-EE4D496810E7}"/>
              </a:ext>
            </a:extLst>
          </p:cNvPr>
          <p:cNvSpPr txBox="1"/>
          <p:nvPr/>
        </p:nvSpPr>
        <p:spPr>
          <a:xfrm>
            <a:off x="1018177" y="4150725"/>
            <a:ext cx="2285804" cy="892552"/>
          </a:xfrm>
          <a:prstGeom prst="rect">
            <a:avLst/>
          </a:prstGeom>
          <a:noFill/>
        </p:spPr>
        <p:txBody>
          <a:bodyPr wrap="square" rtlCol="0">
            <a:spAutoFit/>
          </a:bodyPr>
          <a:lstStyle/>
          <a:p>
            <a:pPr algn="just"/>
            <a:r>
              <a:rPr kumimoji="1" lang="en-US" altLang="ja-JP" sz="1300" u="sng" dirty="0">
                <a:latin typeface="BIZ UDPゴシック" panose="020B0400000000000000" pitchFamily="50" charset="-128"/>
                <a:ea typeface="BIZ UDPゴシック" panose="020B0400000000000000" pitchFamily="50" charset="-128"/>
              </a:rPr>
              <a:t>A</a:t>
            </a:r>
            <a:r>
              <a:rPr kumimoji="1" lang="ja-JP" altLang="en-US" sz="1300" u="sng" dirty="0">
                <a:latin typeface="BIZ UDPゴシック" panose="020B0400000000000000" pitchFamily="50" charset="-128"/>
                <a:ea typeface="BIZ UDPゴシック" panose="020B0400000000000000" pitchFamily="50" charset="-128"/>
              </a:rPr>
              <a:t>さん（</a:t>
            </a:r>
            <a:r>
              <a:rPr kumimoji="1" lang="en-US" altLang="ja-JP" sz="1300" u="sng" dirty="0">
                <a:latin typeface="BIZ UDPゴシック" panose="020B0400000000000000" pitchFamily="50" charset="-128"/>
                <a:ea typeface="BIZ UDPゴシック" panose="020B0400000000000000" pitchFamily="50" charset="-128"/>
              </a:rPr>
              <a:t>40</a:t>
            </a:r>
            <a:r>
              <a:rPr kumimoji="1" lang="ja-JP" altLang="en-US" sz="1300" u="sng" dirty="0">
                <a:latin typeface="BIZ UDPゴシック" panose="020B0400000000000000" pitchFamily="50" charset="-128"/>
                <a:ea typeface="BIZ UDPゴシック" panose="020B0400000000000000" pitchFamily="50" charset="-128"/>
              </a:rPr>
              <a:t>代男性）</a:t>
            </a:r>
            <a:endParaRPr kumimoji="1" lang="en-US" altLang="ja-JP" sz="1300" u="sng" dirty="0">
              <a:latin typeface="BIZ UDPゴシック" panose="020B0400000000000000" pitchFamily="50" charset="-128"/>
              <a:ea typeface="BIZ UDPゴシック" panose="020B0400000000000000" pitchFamily="50" charset="-128"/>
            </a:endParaRPr>
          </a:p>
          <a:p>
            <a:pPr algn="just"/>
            <a:r>
              <a:rPr kumimoji="1" lang="ja-JP" altLang="en-US" sz="1300" dirty="0">
                <a:latin typeface="BIZ UDPゴシック" panose="020B0400000000000000" pitchFamily="50" charset="-128"/>
                <a:ea typeface="BIZ UDPゴシック" panose="020B0400000000000000" pitchFamily="50" charset="-128"/>
              </a:rPr>
              <a:t>業　　　種：</a:t>
            </a:r>
            <a:r>
              <a:rPr kumimoji="1" lang="ja-JP" altLang="en-US" sz="1300" dirty="0">
                <a:solidFill>
                  <a:srgbClr val="FF0000"/>
                </a:solidFill>
                <a:latin typeface="BIZ UDPゴシック" panose="020B0400000000000000" pitchFamily="50" charset="-128"/>
                <a:ea typeface="BIZ UDPゴシック" panose="020B0400000000000000" pitchFamily="50" charset="-128"/>
              </a:rPr>
              <a:t>清掃</a:t>
            </a:r>
            <a:endParaRPr kumimoji="1" lang="en-US" altLang="ja-JP" sz="1300" dirty="0">
              <a:solidFill>
                <a:srgbClr val="FF0000"/>
              </a:solidFill>
              <a:latin typeface="BIZ UDPゴシック" panose="020B0400000000000000" pitchFamily="50" charset="-128"/>
              <a:ea typeface="BIZ UDPゴシック" panose="020B0400000000000000" pitchFamily="50" charset="-128"/>
            </a:endParaRPr>
          </a:p>
          <a:p>
            <a:pPr algn="just"/>
            <a:r>
              <a:rPr lang="ja-JP" altLang="en-US" sz="1300" dirty="0">
                <a:latin typeface="BIZ UDPゴシック" panose="020B0400000000000000" pitchFamily="50" charset="-128"/>
                <a:ea typeface="BIZ UDPゴシック" panose="020B0400000000000000" pitchFamily="50" charset="-128"/>
              </a:rPr>
              <a:t>業務内容：拭き掃除、トイレ、</a:t>
            </a:r>
            <a:endParaRPr lang="en-US" altLang="ja-JP" sz="1300" dirty="0">
              <a:latin typeface="BIZ UDPゴシック" panose="020B0400000000000000" pitchFamily="50" charset="-128"/>
              <a:ea typeface="BIZ UDPゴシック" panose="020B0400000000000000" pitchFamily="50" charset="-128"/>
            </a:endParaRPr>
          </a:p>
          <a:p>
            <a:pPr algn="just"/>
            <a:r>
              <a:rPr lang="ja-JP" altLang="en-US" sz="1300" dirty="0">
                <a:latin typeface="BIZ UDPゴシック" panose="020B0400000000000000" pitchFamily="50" charset="-128"/>
                <a:ea typeface="BIZ UDPゴシック" panose="020B0400000000000000" pitchFamily="50" charset="-128"/>
              </a:rPr>
              <a:t>　　　　　　　掃除機などの清掃</a:t>
            </a:r>
            <a:endParaRPr lang="en-US" altLang="ja-JP" sz="1300" dirty="0">
              <a:latin typeface="BIZ UDPゴシック" panose="020B0400000000000000" pitchFamily="50" charset="-128"/>
              <a:ea typeface="BIZ UDPゴシック" panose="020B0400000000000000" pitchFamily="50" charset="-128"/>
            </a:endParaRPr>
          </a:p>
        </p:txBody>
      </p:sp>
      <p:sp>
        <p:nvSpPr>
          <p:cNvPr id="1025" name="テキスト ボックス 1024">
            <a:extLst>
              <a:ext uri="{FF2B5EF4-FFF2-40B4-BE49-F238E27FC236}">
                <a16:creationId xmlns:a16="http://schemas.microsoft.com/office/drawing/2014/main" id="{4BA7E3DE-A08F-7C0A-A8E3-C5E3A4C88D75}"/>
              </a:ext>
            </a:extLst>
          </p:cNvPr>
          <p:cNvSpPr txBox="1"/>
          <p:nvPr/>
        </p:nvSpPr>
        <p:spPr>
          <a:xfrm>
            <a:off x="4310631" y="4239099"/>
            <a:ext cx="4548028" cy="892552"/>
          </a:xfrm>
          <a:prstGeom prst="rect">
            <a:avLst/>
          </a:prstGeom>
          <a:noFill/>
        </p:spPr>
        <p:txBody>
          <a:bodyPr wrap="square" rtlCol="0">
            <a:spAutoFit/>
          </a:bodyPr>
          <a:lstStyle/>
          <a:p>
            <a:pPr algn="just"/>
            <a:r>
              <a:rPr lang="en-US" altLang="ja-JP" sz="1300" u="sng" dirty="0">
                <a:latin typeface="BIZ UDPゴシック" panose="020B0400000000000000" pitchFamily="50" charset="-128"/>
                <a:ea typeface="BIZ UDPゴシック" panose="020B0400000000000000" pitchFamily="50" charset="-128"/>
              </a:rPr>
              <a:t>B</a:t>
            </a:r>
            <a:r>
              <a:rPr kumimoji="1" lang="ja-JP" altLang="en-US" sz="1300" u="sng" dirty="0">
                <a:latin typeface="BIZ UDPゴシック" panose="020B0400000000000000" pitchFamily="50" charset="-128"/>
                <a:ea typeface="BIZ UDPゴシック" panose="020B0400000000000000" pitchFamily="50" charset="-128"/>
              </a:rPr>
              <a:t>さん（</a:t>
            </a:r>
            <a:r>
              <a:rPr kumimoji="1" lang="en-US" altLang="ja-JP" sz="1300" u="sng" dirty="0">
                <a:latin typeface="BIZ UDPゴシック" panose="020B0400000000000000" pitchFamily="50" charset="-128"/>
                <a:ea typeface="BIZ UDPゴシック" panose="020B0400000000000000" pitchFamily="50" charset="-128"/>
              </a:rPr>
              <a:t>40</a:t>
            </a:r>
            <a:r>
              <a:rPr kumimoji="1" lang="ja-JP" altLang="en-US" sz="1300" u="sng" dirty="0">
                <a:latin typeface="BIZ UDPゴシック" panose="020B0400000000000000" pitchFamily="50" charset="-128"/>
                <a:ea typeface="BIZ UDPゴシック" panose="020B0400000000000000" pitchFamily="50" charset="-128"/>
              </a:rPr>
              <a:t>代男性）</a:t>
            </a:r>
            <a:endParaRPr kumimoji="1" lang="en-US" altLang="ja-JP" sz="1300" u="sng" dirty="0">
              <a:latin typeface="BIZ UDPゴシック" panose="020B0400000000000000" pitchFamily="50" charset="-128"/>
              <a:ea typeface="BIZ UDPゴシック" panose="020B0400000000000000" pitchFamily="50" charset="-128"/>
            </a:endParaRPr>
          </a:p>
          <a:p>
            <a:pPr algn="just"/>
            <a:r>
              <a:rPr kumimoji="1" lang="ja-JP" altLang="en-US" sz="1300" dirty="0">
                <a:latin typeface="BIZ UDPゴシック" panose="020B0400000000000000" pitchFamily="50" charset="-128"/>
                <a:ea typeface="BIZ UDPゴシック" panose="020B0400000000000000" pitchFamily="50" charset="-128"/>
              </a:rPr>
              <a:t>業　　　種：</a:t>
            </a:r>
            <a:r>
              <a:rPr kumimoji="1" lang="en-US" altLang="ja-JP" sz="1300" dirty="0">
                <a:solidFill>
                  <a:srgbClr val="FF0000"/>
                </a:solidFill>
                <a:latin typeface="BIZ UDPゴシック" panose="020B0400000000000000" pitchFamily="50" charset="-128"/>
                <a:ea typeface="BIZ UDPゴシック" panose="020B0400000000000000" pitchFamily="50" charset="-128"/>
              </a:rPr>
              <a:t>SE</a:t>
            </a:r>
            <a:r>
              <a:rPr kumimoji="1" lang="ja-JP" altLang="en-US" sz="1100" dirty="0">
                <a:solidFill>
                  <a:srgbClr val="FF0000"/>
                </a:solidFill>
                <a:latin typeface="BIZ UDPゴシック" panose="020B0400000000000000" pitchFamily="50" charset="-128"/>
                <a:ea typeface="BIZ UDPゴシック" panose="020B0400000000000000" pitchFamily="50" charset="-128"/>
              </a:rPr>
              <a:t>（システムエンジニア）</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just"/>
            <a:r>
              <a:rPr lang="ja-JP" altLang="en-US" sz="1300" dirty="0">
                <a:latin typeface="BIZ UDPゴシック" panose="020B0400000000000000" pitchFamily="50" charset="-128"/>
                <a:ea typeface="BIZ UDPゴシック" panose="020B0400000000000000" pitchFamily="50" charset="-128"/>
              </a:rPr>
              <a:t>業務内容：要求分析、基本設計、</a:t>
            </a:r>
            <a:endParaRPr lang="en-US" altLang="ja-JP" sz="1300" dirty="0">
              <a:latin typeface="BIZ UDPゴシック" panose="020B0400000000000000" pitchFamily="50" charset="-128"/>
              <a:ea typeface="BIZ UDPゴシック" panose="020B0400000000000000" pitchFamily="50" charset="-128"/>
            </a:endParaRPr>
          </a:p>
          <a:p>
            <a:pPr algn="just"/>
            <a:r>
              <a:rPr lang="ja-JP" altLang="en-US" sz="1300" dirty="0">
                <a:latin typeface="BIZ UDPゴシック" panose="020B0400000000000000" pitchFamily="50" charset="-128"/>
                <a:ea typeface="BIZ UDPゴシック" panose="020B0400000000000000" pitchFamily="50" charset="-128"/>
              </a:rPr>
              <a:t>　　　　　　　保守・運用など</a:t>
            </a:r>
            <a:endParaRPr lang="en-US" altLang="ja-JP" sz="1300" dirty="0">
              <a:latin typeface="BIZ UDPゴシック" panose="020B0400000000000000" pitchFamily="50" charset="-128"/>
              <a:ea typeface="BIZ UDPゴシック" panose="020B0400000000000000" pitchFamily="50" charset="-128"/>
            </a:endParaRPr>
          </a:p>
        </p:txBody>
      </p:sp>
      <p:sp>
        <p:nvSpPr>
          <p:cNvPr id="1034" name="正方形/長方形 1033">
            <a:extLst>
              <a:ext uri="{FF2B5EF4-FFF2-40B4-BE49-F238E27FC236}">
                <a16:creationId xmlns:a16="http://schemas.microsoft.com/office/drawing/2014/main" id="{CADA39B9-5403-A165-A8F9-7F14FE449752}"/>
              </a:ext>
            </a:extLst>
          </p:cNvPr>
          <p:cNvSpPr/>
          <p:nvPr/>
        </p:nvSpPr>
        <p:spPr>
          <a:xfrm>
            <a:off x="-2550808" y="3270961"/>
            <a:ext cx="718872" cy="812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6" name="図 1035">
            <a:extLst>
              <a:ext uri="{FF2B5EF4-FFF2-40B4-BE49-F238E27FC236}">
                <a16:creationId xmlns:a16="http://schemas.microsoft.com/office/drawing/2014/main" id="{F084B3AD-295F-C9C7-9E8D-F9679C482DC4}"/>
              </a:ext>
            </a:extLst>
          </p:cNvPr>
          <p:cNvPicPr>
            <a:picLocks noChangeAspect="1"/>
          </p:cNvPicPr>
          <p:nvPr/>
        </p:nvPicPr>
        <p:blipFill rotWithShape="1">
          <a:blip r:embed="rId7">
            <a:extLst>
              <a:ext uri="{28A0092B-C50C-407E-A947-70E740481C1C}">
                <a14:useLocalDpi xmlns:a14="http://schemas.microsoft.com/office/drawing/2010/main" val="0"/>
              </a:ext>
            </a:extLst>
          </a:blip>
          <a:srcRect l="50154" t="12984" r="25201" b="52054"/>
          <a:stretch/>
        </p:blipFill>
        <p:spPr>
          <a:xfrm>
            <a:off x="3724560" y="5500611"/>
            <a:ext cx="816384" cy="872415"/>
          </a:xfrm>
          <a:prstGeom prst="rect">
            <a:avLst/>
          </a:prstGeom>
        </p:spPr>
      </p:pic>
      <p:pic>
        <p:nvPicPr>
          <p:cNvPr id="1038" name="図 1037">
            <a:extLst>
              <a:ext uri="{FF2B5EF4-FFF2-40B4-BE49-F238E27FC236}">
                <a16:creationId xmlns:a16="http://schemas.microsoft.com/office/drawing/2014/main" id="{8CDD3B3E-0E02-A45F-7999-F7B145FC76CD}"/>
              </a:ext>
            </a:extLst>
          </p:cNvPr>
          <p:cNvPicPr>
            <a:picLocks noChangeAspect="1"/>
          </p:cNvPicPr>
          <p:nvPr/>
        </p:nvPicPr>
        <p:blipFill rotWithShape="1">
          <a:blip r:embed="rId8">
            <a:extLst>
              <a:ext uri="{28A0092B-C50C-407E-A947-70E740481C1C}">
                <a14:useLocalDpi xmlns:a14="http://schemas.microsoft.com/office/drawing/2010/main" val="0"/>
              </a:ext>
            </a:extLst>
          </a:blip>
          <a:srcRect l="73410" t="9292" r="2079" b="51953"/>
          <a:stretch/>
        </p:blipFill>
        <p:spPr>
          <a:xfrm>
            <a:off x="234383" y="4138761"/>
            <a:ext cx="793539" cy="918150"/>
          </a:xfrm>
          <a:prstGeom prst="rect">
            <a:avLst/>
          </a:prstGeom>
        </p:spPr>
      </p:pic>
      <p:pic>
        <p:nvPicPr>
          <p:cNvPr id="1039" name="図 1038">
            <a:extLst>
              <a:ext uri="{FF2B5EF4-FFF2-40B4-BE49-F238E27FC236}">
                <a16:creationId xmlns:a16="http://schemas.microsoft.com/office/drawing/2014/main" id="{616F3E68-5938-7D10-3CB3-D1E14D65B406}"/>
              </a:ext>
            </a:extLst>
          </p:cNvPr>
          <p:cNvPicPr>
            <a:picLocks noChangeAspect="1"/>
          </p:cNvPicPr>
          <p:nvPr/>
        </p:nvPicPr>
        <p:blipFill rotWithShape="1">
          <a:blip r:embed="rId9">
            <a:extLst>
              <a:ext uri="{28A0092B-C50C-407E-A947-70E740481C1C}">
                <a14:useLocalDpi xmlns:a14="http://schemas.microsoft.com/office/drawing/2010/main" val="0"/>
              </a:ext>
            </a:extLst>
          </a:blip>
          <a:srcRect l="27195" t="47878" r="48294" b="13367"/>
          <a:stretch/>
        </p:blipFill>
        <p:spPr>
          <a:xfrm>
            <a:off x="3742463" y="4162745"/>
            <a:ext cx="780579" cy="903155"/>
          </a:xfrm>
          <a:prstGeom prst="rect">
            <a:avLst/>
          </a:prstGeom>
        </p:spPr>
      </p:pic>
      <p:sp>
        <p:nvSpPr>
          <p:cNvPr id="35" name="楕円 34">
            <a:extLst>
              <a:ext uri="{FF2B5EF4-FFF2-40B4-BE49-F238E27FC236}">
                <a16:creationId xmlns:a16="http://schemas.microsoft.com/office/drawing/2014/main" id="{63F721A0-78F5-A579-C63D-32ACE75DDA39}"/>
              </a:ext>
            </a:extLst>
          </p:cNvPr>
          <p:cNvSpPr/>
          <p:nvPr/>
        </p:nvSpPr>
        <p:spPr>
          <a:xfrm>
            <a:off x="1040845" y="2112561"/>
            <a:ext cx="4897929" cy="18393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01018A7-739E-DE27-D8A4-8CA173978668}"/>
              </a:ext>
            </a:extLst>
          </p:cNvPr>
          <p:cNvSpPr txBox="1"/>
          <p:nvPr/>
        </p:nvSpPr>
        <p:spPr>
          <a:xfrm>
            <a:off x="743611" y="3110990"/>
            <a:ext cx="5649337" cy="646331"/>
          </a:xfrm>
          <a:prstGeom prst="rect">
            <a:avLst/>
          </a:prstGeom>
          <a:noFill/>
        </p:spPr>
        <p:txBody>
          <a:bodyPr wrap="square" rtlCol="0">
            <a:prstTxWarp prst="textCanUp">
              <a:avLst/>
            </a:prstTxWarp>
            <a:spAutoFit/>
          </a:bodyPr>
          <a:lstStyle/>
          <a:p>
            <a:r>
              <a:rPr kumimoji="1" lang="ja-JP" altLang="en-US" sz="3600" b="1" dirty="0">
                <a:ln>
                  <a:solidFill>
                    <a:schemeClr val="tx1"/>
                  </a:solidFill>
                </a:ln>
                <a:solidFill>
                  <a:srgbClr val="92D05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お</a:t>
            </a:r>
            <a:r>
              <a:rPr kumimoji="1" lang="ja-JP" altLang="en-US" sz="3600" b="1" dirty="0">
                <a:ln>
                  <a:solidFill>
                    <a:schemeClr val="tx1"/>
                  </a:solidFill>
                </a:ln>
                <a:solidFill>
                  <a:srgbClr val="7030A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め</a:t>
            </a:r>
            <a:r>
              <a:rPr kumimoji="1" lang="ja-JP" altLang="en-US" sz="3600" b="1" dirty="0">
                <a:ln>
                  <a:solidFill>
                    <a:schemeClr val="tx1"/>
                  </a:solidFill>
                </a:ln>
                <a:solidFill>
                  <a:srgbClr val="FFC00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で</a:t>
            </a:r>
            <a:r>
              <a:rPr kumimoji="1" lang="ja-JP" altLang="en-US" sz="3600" b="1" dirty="0">
                <a:ln>
                  <a:solidFill>
                    <a:schemeClr val="tx1"/>
                  </a:solidFill>
                </a:ln>
                <a:solidFill>
                  <a:srgbClr val="0070C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と</a:t>
            </a:r>
            <a:r>
              <a:rPr kumimoji="1" lang="ja-JP" altLang="en-US" sz="3600" b="1" dirty="0">
                <a:ln>
                  <a:solidFill>
                    <a:schemeClr val="tx1"/>
                  </a:solidFill>
                </a:ln>
                <a:solidFill>
                  <a:srgbClr val="FFFF0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う</a:t>
            </a:r>
            <a:r>
              <a:rPr kumimoji="1" lang="ja-JP" altLang="en-US" sz="3600" b="1" dirty="0">
                <a:ln>
                  <a:solidFill>
                    <a:schemeClr val="tx1"/>
                  </a:solidFill>
                </a:ln>
                <a:solidFill>
                  <a:srgbClr val="00B0F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ご</a:t>
            </a:r>
            <a:r>
              <a:rPr kumimoji="1" lang="ja-JP" altLang="en-US" sz="3600" b="1" dirty="0">
                <a:ln>
                  <a:solidFill>
                    <a:schemeClr val="tx1"/>
                  </a:solidFill>
                </a:ln>
                <a:solidFill>
                  <a:srgbClr val="00B05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ざ</a:t>
            </a:r>
            <a:r>
              <a:rPr kumimoji="1" lang="ja-JP" altLang="en-US" sz="3600" b="1" dirty="0">
                <a:ln>
                  <a:solidFill>
                    <a:schemeClr val="tx1"/>
                  </a:solidFill>
                </a:ln>
                <a:solidFill>
                  <a:schemeClr val="accent2"/>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い</a:t>
            </a:r>
            <a:r>
              <a:rPr kumimoji="1" lang="ja-JP" altLang="en-US" sz="3600" b="1" dirty="0">
                <a:ln>
                  <a:solidFill>
                    <a:schemeClr val="tx1"/>
                  </a:solidFill>
                </a:ln>
                <a:solidFill>
                  <a:srgbClr val="FF0066"/>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ま</a:t>
            </a:r>
            <a:r>
              <a:rPr kumimoji="1" lang="ja-JP" altLang="en-US" sz="3600" b="1" dirty="0">
                <a:ln>
                  <a:solidFill>
                    <a:schemeClr val="tx1"/>
                  </a:solidFill>
                </a:ln>
                <a:solidFill>
                  <a:schemeClr val="accent1"/>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す</a:t>
            </a:r>
            <a:r>
              <a:rPr kumimoji="1" lang="ja-JP" altLang="en-US" sz="3600" b="1" dirty="0">
                <a:ln>
                  <a:solidFill>
                    <a:schemeClr val="tx1"/>
                  </a:solidFill>
                </a:ln>
                <a:solidFill>
                  <a:srgbClr val="FF000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a:t>
            </a:r>
          </a:p>
        </p:txBody>
      </p:sp>
      <p:pic>
        <p:nvPicPr>
          <p:cNvPr id="33" name="図 32">
            <a:extLst>
              <a:ext uri="{FF2B5EF4-FFF2-40B4-BE49-F238E27FC236}">
                <a16:creationId xmlns:a16="http://schemas.microsoft.com/office/drawing/2014/main" id="{30DBE231-DF6E-4C1B-CF04-0AF24F399B90}"/>
              </a:ext>
            </a:extLst>
          </p:cNvPr>
          <p:cNvPicPr>
            <a:picLocks noChangeAspect="1"/>
          </p:cNvPicPr>
          <p:nvPr/>
        </p:nvPicPr>
        <p:blipFill rotWithShape="1">
          <a:blip r:embed="rId10"/>
          <a:srcRect b="80984"/>
          <a:stretch/>
        </p:blipFill>
        <p:spPr>
          <a:xfrm>
            <a:off x="0" y="1960418"/>
            <a:ext cx="6858000" cy="900297"/>
          </a:xfrm>
          <a:prstGeom prst="rect">
            <a:avLst/>
          </a:prstGeom>
        </p:spPr>
      </p:pic>
      <p:pic>
        <p:nvPicPr>
          <p:cNvPr id="37" name="図 36">
            <a:extLst>
              <a:ext uri="{FF2B5EF4-FFF2-40B4-BE49-F238E27FC236}">
                <a16:creationId xmlns:a16="http://schemas.microsoft.com/office/drawing/2014/main" id="{BE3EAAD1-2FEF-B09C-B1F7-FD3F1CF10CEC}"/>
              </a:ext>
            </a:extLst>
          </p:cNvPr>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2344" r="24357" b="31585"/>
          <a:stretch/>
        </p:blipFill>
        <p:spPr>
          <a:xfrm>
            <a:off x="5763784" y="2487808"/>
            <a:ext cx="1067041" cy="1016539"/>
          </a:xfrm>
          <a:prstGeom prst="rect">
            <a:avLst/>
          </a:prstGeom>
        </p:spPr>
      </p:pic>
      <p:pic>
        <p:nvPicPr>
          <p:cNvPr id="38" name="図 37">
            <a:extLst>
              <a:ext uri="{FF2B5EF4-FFF2-40B4-BE49-F238E27FC236}">
                <a16:creationId xmlns:a16="http://schemas.microsoft.com/office/drawing/2014/main" id="{195EE504-3994-5EDE-A40B-3D3E988B355A}"/>
              </a:ext>
            </a:extLst>
          </p:cNvPr>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2344" r="24357" b="31585"/>
          <a:stretch/>
        </p:blipFill>
        <p:spPr>
          <a:xfrm flipH="1">
            <a:off x="69679" y="2555767"/>
            <a:ext cx="1067041" cy="1016539"/>
          </a:xfrm>
          <a:prstGeom prst="rect">
            <a:avLst/>
          </a:prstGeom>
        </p:spPr>
      </p:pic>
      <p:sp>
        <p:nvSpPr>
          <p:cNvPr id="54" name="テキスト ボックス 53">
            <a:extLst>
              <a:ext uri="{FF2B5EF4-FFF2-40B4-BE49-F238E27FC236}">
                <a16:creationId xmlns:a16="http://schemas.microsoft.com/office/drawing/2014/main" id="{C92168B8-8BA5-708C-8539-5530FA25E474}"/>
              </a:ext>
            </a:extLst>
          </p:cNvPr>
          <p:cNvSpPr txBox="1"/>
          <p:nvPr/>
        </p:nvSpPr>
        <p:spPr>
          <a:xfrm>
            <a:off x="191519" y="7070190"/>
            <a:ext cx="7043813" cy="600164"/>
          </a:xfrm>
          <a:prstGeom prst="rect">
            <a:avLst/>
          </a:prstGeom>
          <a:noFill/>
        </p:spPr>
        <p:txBody>
          <a:bodyPr wrap="square" rtlCol="0">
            <a:spAutoFit/>
          </a:bodyPr>
          <a:lstStyle/>
          <a:p>
            <a:r>
              <a:rPr kumimoji="1" lang="en-US" altLang="ja-JP" sz="1100" b="1" dirty="0">
                <a:solidFill>
                  <a:srgbClr val="FF0000"/>
                </a:solidFill>
                <a:latin typeface="+mn-ea"/>
              </a:rPr>
              <a:t>Q.</a:t>
            </a:r>
            <a:r>
              <a:rPr kumimoji="1" lang="ja-JP" altLang="en-US" sz="1100" b="1" dirty="0">
                <a:solidFill>
                  <a:srgbClr val="FF0000"/>
                </a:solidFill>
                <a:latin typeface="+mn-ea"/>
              </a:rPr>
              <a:t>どんなお仕事をされるのですか？</a:t>
            </a:r>
            <a:endParaRPr kumimoji="1" lang="en-US" altLang="ja-JP" sz="1100" b="1" dirty="0">
              <a:solidFill>
                <a:srgbClr val="FF0000"/>
              </a:solidFill>
              <a:latin typeface="+mn-ea"/>
            </a:endParaRPr>
          </a:p>
          <a:p>
            <a:r>
              <a:rPr kumimoji="1" lang="en-US" altLang="ja-JP" sz="1100" b="1" dirty="0">
                <a:latin typeface="+mn-ea"/>
              </a:rPr>
              <a:t>A.</a:t>
            </a:r>
            <a:r>
              <a:rPr kumimoji="1" lang="ja-JP" altLang="en-US" sz="1100" b="1" dirty="0">
                <a:latin typeface="+mn-ea"/>
              </a:rPr>
              <a:t>軽作業の清掃業です。会議室や男女トイレ・エントランスの掃除機がけなどの清掃です。</a:t>
            </a:r>
            <a:endParaRPr kumimoji="1" lang="en-US" altLang="ja-JP" sz="1100" b="1" dirty="0">
              <a:latin typeface="+mn-ea"/>
            </a:endParaRPr>
          </a:p>
          <a:p>
            <a:r>
              <a:rPr kumimoji="1" lang="ja-JP" altLang="en-US" sz="1100" b="1" dirty="0">
                <a:latin typeface="+mn-ea"/>
              </a:rPr>
              <a:t>最初は週２０時間からスタートです。</a:t>
            </a:r>
          </a:p>
        </p:txBody>
      </p:sp>
      <p:sp>
        <p:nvSpPr>
          <p:cNvPr id="55" name="テキスト ボックス 54">
            <a:extLst>
              <a:ext uri="{FF2B5EF4-FFF2-40B4-BE49-F238E27FC236}">
                <a16:creationId xmlns:a16="http://schemas.microsoft.com/office/drawing/2014/main" id="{F4AE9D9A-9896-81F0-571B-EEE6E56E11E2}"/>
              </a:ext>
            </a:extLst>
          </p:cNvPr>
          <p:cNvSpPr txBox="1"/>
          <p:nvPr/>
        </p:nvSpPr>
        <p:spPr>
          <a:xfrm>
            <a:off x="191519" y="7633803"/>
            <a:ext cx="6105604" cy="430887"/>
          </a:xfrm>
          <a:prstGeom prst="rect">
            <a:avLst/>
          </a:prstGeom>
          <a:noFill/>
        </p:spPr>
        <p:txBody>
          <a:bodyPr wrap="square" rtlCol="0">
            <a:spAutoFit/>
          </a:bodyPr>
          <a:lstStyle/>
          <a:p>
            <a:r>
              <a:rPr kumimoji="1" lang="en-US" altLang="ja-JP" sz="1100" b="1" dirty="0">
                <a:solidFill>
                  <a:srgbClr val="FF0000"/>
                </a:solidFill>
                <a:latin typeface="+mn-ea"/>
              </a:rPr>
              <a:t>Q.</a:t>
            </a:r>
            <a:r>
              <a:rPr kumimoji="1" lang="ja-JP" altLang="en-US" sz="1100" b="1" dirty="0">
                <a:solidFill>
                  <a:srgbClr val="FF0000"/>
                </a:solidFill>
                <a:latin typeface="+mn-ea"/>
              </a:rPr>
              <a:t>面接ではどんなこと気を付けていました？</a:t>
            </a:r>
            <a:endParaRPr kumimoji="1" lang="en-US" altLang="ja-JP" sz="1100" b="1" dirty="0">
              <a:solidFill>
                <a:srgbClr val="FF0000"/>
              </a:solidFill>
              <a:latin typeface="+mn-ea"/>
            </a:endParaRPr>
          </a:p>
          <a:p>
            <a:r>
              <a:rPr kumimoji="1" lang="en-US" altLang="ja-JP" sz="1100" b="1" dirty="0">
                <a:latin typeface="+mn-ea"/>
              </a:rPr>
              <a:t>A.</a:t>
            </a:r>
            <a:r>
              <a:rPr kumimoji="1" lang="ja-JP" altLang="en-US" sz="1100" b="1" dirty="0">
                <a:latin typeface="+mn-ea"/>
              </a:rPr>
              <a:t>面接はスーツで着て声を大きくし、しっかりと自己</a:t>
            </a:r>
            <a:r>
              <a:rPr kumimoji="1" lang="en-US" altLang="ja-JP" sz="1100" b="1" dirty="0">
                <a:latin typeface="+mn-ea"/>
              </a:rPr>
              <a:t>PR</a:t>
            </a:r>
            <a:r>
              <a:rPr kumimoji="1" lang="ja-JP" altLang="en-US" sz="1100" b="1" dirty="0">
                <a:latin typeface="+mn-ea"/>
              </a:rPr>
              <a:t>をしました。</a:t>
            </a:r>
          </a:p>
        </p:txBody>
      </p:sp>
      <p:sp>
        <p:nvSpPr>
          <p:cNvPr id="56" name="テキスト ボックス 55">
            <a:extLst>
              <a:ext uri="{FF2B5EF4-FFF2-40B4-BE49-F238E27FC236}">
                <a16:creationId xmlns:a16="http://schemas.microsoft.com/office/drawing/2014/main" id="{8E7A6EC9-84C5-0DC1-CDDE-37469BFE00BF}"/>
              </a:ext>
            </a:extLst>
          </p:cNvPr>
          <p:cNvSpPr txBox="1"/>
          <p:nvPr/>
        </p:nvSpPr>
        <p:spPr>
          <a:xfrm>
            <a:off x="177099" y="8020350"/>
            <a:ext cx="6531360" cy="769441"/>
          </a:xfrm>
          <a:prstGeom prst="rect">
            <a:avLst/>
          </a:prstGeom>
          <a:noFill/>
        </p:spPr>
        <p:txBody>
          <a:bodyPr wrap="square" rtlCol="0">
            <a:spAutoFit/>
          </a:bodyPr>
          <a:lstStyle/>
          <a:p>
            <a:r>
              <a:rPr kumimoji="1" lang="en-US" altLang="ja-JP" sz="1100" b="1" dirty="0">
                <a:solidFill>
                  <a:srgbClr val="FF0000"/>
                </a:solidFill>
                <a:latin typeface="+mn-ea"/>
              </a:rPr>
              <a:t>Q.</a:t>
            </a:r>
            <a:r>
              <a:rPr kumimoji="1" lang="ja-JP" altLang="en-US" sz="1100" b="1" dirty="0">
                <a:solidFill>
                  <a:srgbClr val="FF0000"/>
                </a:solidFill>
                <a:latin typeface="+mn-ea"/>
              </a:rPr>
              <a:t>就活で意識したこと、気を付けていたことは何ですか？</a:t>
            </a:r>
            <a:endParaRPr kumimoji="1" lang="en-US" altLang="ja-JP" sz="1100" b="1" dirty="0">
              <a:solidFill>
                <a:srgbClr val="FF0000"/>
              </a:solidFill>
              <a:latin typeface="+mn-ea"/>
            </a:endParaRPr>
          </a:p>
          <a:p>
            <a:r>
              <a:rPr kumimoji="1" lang="en-US" altLang="ja-JP" sz="1100" b="1" dirty="0">
                <a:latin typeface="+mn-ea"/>
              </a:rPr>
              <a:t>A.</a:t>
            </a:r>
            <a:r>
              <a:rPr kumimoji="1" lang="ja-JP" altLang="en-US" sz="1100" b="1" dirty="0">
                <a:latin typeface="+mn-ea"/>
              </a:rPr>
              <a:t>焦らず自分のペースで取り組むことです。スタッフの方と面接・面談の練習をしました。</a:t>
            </a:r>
            <a:endParaRPr kumimoji="1" lang="en-US" altLang="ja-JP" sz="1100" b="1" dirty="0">
              <a:latin typeface="+mn-ea"/>
            </a:endParaRPr>
          </a:p>
          <a:p>
            <a:r>
              <a:rPr kumimoji="1" lang="ja-JP" altLang="en-US" sz="1100" b="1" dirty="0">
                <a:latin typeface="+mn-ea"/>
              </a:rPr>
              <a:t>また、生活リズムを安定させるために早寝早起きすること・ストレスをため混まないように困ったことがあればスタッフへすぐに相談するようにしました。</a:t>
            </a:r>
            <a:endParaRPr kumimoji="1" lang="en-US" altLang="ja-JP" sz="1100" b="1" dirty="0">
              <a:latin typeface="+mn-ea"/>
            </a:endParaRPr>
          </a:p>
        </p:txBody>
      </p:sp>
      <p:sp>
        <p:nvSpPr>
          <p:cNvPr id="58" name="テキスト ボックス 57">
            <a:extLst>
              <a:ext uri="{FF2B5EF4-FFF2-40B4-BE49-F238E27FC236}">
                <a16:creationId xmlns:a16="http://schemas.microsoft.com/office/drawing/2014/main" id="{F76BD01B-B5D4-D022-DEA6-824FED315E83}"/>
              </a:ext>
            </a:extLst>
          </p:cNvPr>
          <p:cNvSpPr txBox="1"/>
          <p:nvPr/>
        </p:nvSpPr>
        <p:spPr>
          <a:xfrm>
            <a:off x="191519" y="8755329"/>
            <a:ext cx="6766561" cy="769441"/>
          </a:xfrm>
          <a:prstGeom prst="rect">
            <a:avLst/>
          </a:prstGeom>
          <a:noFill/>
        </p:spPr>
        <p:txBody>
          <a:bodyPr wrap="square" rtlCol="0">
            <a:spAutoFit/>
          </a:bodyPr>
          <a:lstStyle/>
          <a:p>
            <a:r>
              <a:rPr kumimoji="1" lang="en-US" altLang="ja-JP" sz="1100" b="1" dirty="0">
                <a:solidFill>
                  <a:srgbClr val="FF0000"/>
                </a:solidFill>
                <a:latin typeface="+mn-ea"/>
              </a:rPr>
              <a:t>Q.</a:t>
            </a:r>
            <a:r>
              <a:rPr kumimoji="1" lang="ja-JP" altLang="en-US" sz="1100" b="1" dirty="0">
                <a:solidFill>
                  <a:srgbClr val="FF0000"/>
                </a:solidFill>
                <a:latin typeface="+mn-ea"/>
              </a:rPr>
              <a:t>ティオで取り組んだ訓練で役に立ったことは何ですか？</a:t>
            </a:r>
            <a:endParaRPr kumimoji="1" lang="en-US" altLang="ja-JP" sz="1100" b="1" dirty="0">
              <a:solidFill>
                <a:srgbClr val="FF0000"/>
              </a:solidFill>
              <a:latin typeface="+mn-ea"/>
            </a:endParaRPr>
          </a:p>
          <a:p>
            <a:r>
              <a:rPr kumimoji="1" lang="en-US" altLang="ja-JP" sz="1100" b="1" dirty="0">
                <a:latin typeface="+mn-ea"/>
              </a:rPr>
              <a:t>A.</a:t>
            </a:r>
            <a:r>
              <a:rPr kumimoji="1" lang="ja-JP" altLang="en-US" sz="1100" b="1" dirty="0">
                <a:latin typeface="+mn-ea"/>
              </a:rPr>
              <a:t>体力維持のためにウォーキングプログラムに積極的に参加しました。個人の感想となりますが、</a:t>
            </a:r>
            <a:endParaRPr kumimoji="1" lang="en-US" altLang="ja-JP" sz="1100" b="1" dirty="0">
              <a:latin typeface="+mn-ea"/>
            </a:endParaRPr>
          </a:p>
          <a:p>
            <a:r>
              <a:rPr kumimoji="1" lang="ja-JP" altLang="en-US" sz="1100" b="1" dirty="0">
                <a:latin typeface="+mn-ea"/>
              </a:rPr>
              <a:t>スタッフの方や他利用者さんは就活を行う際ライバルと思っていましたが、皆とコミュニケーションを</a:t>
            </a:r>
            <a:endParaRPr kumimoji="1" lang="en-US" altLang="ja-JP" sz="1100" b="1" dirty="0">
              <a:latin typeface="+mn-ea"/>
            </a:endParaRPr>
          </a:p>
          <a:p>
            <a:r>
              <a:rPr kumimoji="1" lang="ja-JP" altLang="en-US" sz="1100" b="1" dirty="0">
                <a:latin typeface="+mn-ea"/>
              </a:rPr>
              <a:t>とる</a:t>
            </a:r>
            <a:r>
              <a:rPr kumimoji="1" lang="ja-JP" altLang="en-US" sz="1100" b="1">
                <a:latin typeface="+mn-ea"/>
              </a:rPr>
              <a:t>ようにしました</a:t>
            </a:r>
            <a:r>
              <a:rPr kumimoji="1" lang="ja-JP" altLang="en-US" sz="1100" b="1" dirty="0">
                <a:latin typeface="+mn-ea"/>
              </a:rPr>
              <a:t>。</a:t>
            </a:r>
            <a:endParaRPr kumimoji="1" lang="en-US" altLang="ja-JP" sz="1100" b="1" dirty="0">
              <a:latin typeface="+mn-ea"/>
            </a:endParaRPr>
          </a:p>
        </p:txBody>
      </p:sp>
      <p:sp>
        <p:nvSpPr>
          <p:cNvPr id="59" name="テキスト ボックス 58">
            <a:extLst>
              <a:ext uri="{FF2B5EF4-FFF2-40B4-BE49-F238E27FC236}">
                <a16:creationId xmlns:a16="http://schemas.microsoft.com/office/drawing/2014/main" id="{86F266C9-92CD-2978-3C37-55E8E51FFE98}"/>
              </a:ext>
            </a:extLst>
          </p:cNvPr>
          <p:cNvSpPr txBox="1"/>
          <p:nvPr/>
        </p:nvSpPr>
        <p:spPr>
          <a:xfrm>
            <a:off x="216449" y="9501770"/>
            <a:ext cx="6933641" cy="430887"/>
          </a:xfrm>
          <a:prstGeom prst="rect">
            <a:avLst/>
          </a:prstGeom>
          <a:noFill/>
        </p:spPr>
        <p:txBody>
          <a:bodyPr wrap="square" rtlCol="0">
            <a:spAutoFit/>
          </a:bodyPr>
          <a:lstStyle/>
          <a:p>
            <a:r>
              <a:rPr kumimoji="1" lang="en-US" altLang="ja-JP" sz="1100" b="1" dirty="0">
                <a:solidFill>
                  <a:srgbClr val="FF0000"/>
                </a:solidFill>
                <a:latin typeface="+mn-ea"/>
              </a:rPr>
              <a:t>Q.</a:t>
            </a:r>
            <a:r>
              <a:rPr kumimoji="1" lang="ja-JP" altLang="en-US" sz="1100" b="1" dirty="0">
                <a:solidFill>
                  <a:srgbClr val="FF0000"/>
                </a:solidFill>
                <a:latin typeface="+mn-ea"/>
              </a:rPr>
              <a:t>最後に就職を目指している皆さんへ応援メッセージをお願いいたします。</a:t>
            </a:r>
            <a:endParaRPr kumimoji="1" lang="en-US" altLang="ja-JP" sz="1100" b="1" dirty="0">
              <a:solidFill>
                <a:srgbClr val="FF0000"/>
              </a:solidFill>
              <a:latin typeface="+mn-ea"/>
            </a:endParaRPr>
          </a:p>
          <a:p>
            <a:r>
              <a:rPr kumimoji="1" lang="en-US" altLang="ja-JP" sz="1100" b="1" dirty="0">
                <a:latin typeface="+mn-ea"/>
              </a:rPr>
              <a:t>A.</a:t>
            </a:r>
            <a:r>
              <a:rPr kumimoji="1" lang="ja-JP" altLang="en-US" sz="1100" b="1" dirty="0">
                <a:latin typeface="+mn-ea"/>
              </a:rPr>
              <a:t>諦めたらそこで試合終了です。皆さん健康が一番です！</a:t>
            </a:r>
          </a:p>
        </p:txBody>
      </p:sp>
      <p:sp>
        <p:nvSpPr>
          <p:cNvPr id="43" name="楕円 42">
            <a:extLst>
              <a:ext uri="{FF2B5EF4-FFF2-40B4-BE49-F238E27FC236}">
                <a16:creationId xmlns:a16="http://schemas.microsoft.com/office/drawing/2014/main" id="{DE5D8C63-2AAE-C714-ADFB-0C70302BC4B2}"/>
              </a:ext>
            </a:extLst>
          </p:cNvPr>
          <p:cNvSpPr/>
          <p:nvPr/>
        </p:nvSpPr>
        <p:spPr>
          <a:xfrm>
            <a:off x="-132913" y="5248955"/>
            <a:ext cx="1068884" cy="106888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6" descr="インタビュアーイラスト／無料イラスト/フリー素材なら「イラストAC」">
            <a:extLst>
              <a:ext uri="{FF2B5EF4-FFF2-40B4-BE49-F238E27FC236}">
                <a16:creationId xmlns:a16="http://schemas.microsoft.com/office/drawing/2014/main" id="{D8B61581-E093-C985-BEA8-197AFD0D347B}"/>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666" t="7573" r="5957" b="10415"/>
          <a:stretch/>
        </p:blipFill>
        <p:spPr bwMode="auto">
          <a:xfrm flipH="1">
            <a:off x="-209800" y="5332738"/>
            <a:ext cx="953612" cy="892448"/>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a:extLst>
              <a:ext uri="{FF2B5EF4-FFF2-40B4-BE49-F238E27FC236}">
                <a16:creationId xmlns:a16="http://schemas.microsoft.com/office/drawing/2014/main" id="{D05AC63C-69C0-4604-D7C9-D35FD074C99D}"/>
              </a:ext>
            </a:extLst>
          </p:cNvPr>
          <p:cNvSpPr txBox="1"/>
          <p:nvPr/>
        </p:nvSpPr>
        <p:spPr>
          <a:xfrm>
            <a:off x="166555" y="6511849"/>
            <a:ext cx="6389234" cy="600164"/>
          </a:xfrm>
          <a:prstGeom prst="rect">
            <a:avLst/>
          </a:prstGeom>
          <a:noFill/>
        </p:spPr>
        <p:txBody>
          <a:bodyPr wrap="square" rtlCol="0">
            <a:spAutoFit/>
          </a:bodyPr>
          <a:lstStyle/>
          <a:p>
            <a:r>
              <a:rPr kumimoji="1" lang="en-US" altLang="ja-JP" sz="1100" b="1" dirty="0">
                <a:solidFill>
                  <a:srgbClr val="FF0000"/>
                </a:solidFill>
                <a:latin typeface="+mn-ea"/>
              </a:rPr>
              <a:t>Q.</a:t>
            </a:r>
            <a:r>
              <a:rPr kumimoji="1" lang="ja-JP" altLang="en-US" sz="1100" b="1" dirty="0">
                <a:solidFill>
                  <a:srgbClr val="FF0000"/>
                </a:solidFill>
                <a:latin typeface="+mn-ea"/>
              </a:rPr>
              <a:t>就職が決まった感想をお願いします！</a:t>
            </a:r>
            <a:endParaRPr kumimoji="1" lang="en-US" altLang="ja-JP" sz="1100" b="1" dirty="0">
              <a:solidFill>
                <a:srgbClr val="FF0000"/>
              </a:solidFill>
              <a:latin typeface="+mn-ea"/>
            </a:endParaRPr>
          </a:p>
          <a:p>
            <a:r>
              <a:rPr kumimoji="1" lang="en-US" altLang="ja-JP" sz="1100" b="1" dirty="0">
                <a:latin typeface="+mn-ea"/>
              </a:rPr>
              <a:t>A.</a:t>
            </a:r>
            <a:r>
              <a:rPr kumimoji="1" lang="ja-JP" altLang="en-US" sz="1100" b="1" dirty="0">
                <a:latin typeface="+mn-ea"/>
              </a:rPr>
              <a:t>とても嬉しく思いました。最初は仕事に付けるかわからなくて、不安でしたが諦めないで面接に行ってスタッフさんのカバーがあったから頑張れました。</a:t>
            </a:r>
          </a:p>
        </p:txBody>
      </p:sp>
      <p:sp>
        <p:nvSpPr>
          <p:cNvPr id="52" name="テキスト ボックス 51">
            <a:extLst>
              <a:ext uri="{FF2B5EF4-FFF2-40B4-BE49-F238E27FC236}">
                <a16:creationId xmlns:a16="http://schemas.microsoft.com/office/drawing/2014/main" id="{52C85ABD-E07C-82D5-3972-432FEBD053F7}"/>
              </a:ext>
            </a:extLst>
          </p:cNvPr>
          <p:cNvSpPr txBox="1"/>
          <p:nvPr/>
        </p:nvSpPr>
        <p:spPr>
          <a:xfrm>
            <a:off x="502511" y="5285079"/>
            <a:ext cx="3170994" cy="1154162"/>
          </a:xfrm>
          <a:prstGeom prst="rect">
            <a:avLst/>
          </a:prstGeom>
          <a:noFill/>
        </p:spPr>
        <p:txBody>
          <a:bodyPr wrap="square" rtlCol="0">
            <a:spAutoFit/>
          </a:bodyPr>
          <a:lstStyle/>
          <a:p>
            <a:pPr algn="ctr"/>
            <a:r>
              <a:rPr kumimoji="1" lang="ja-JP" altLang="en-US"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就職した</a:t>
            </a:r>
            <a:r>
              <a:rPr kumimoji="1" lang="en-US" altLang="ja-JP"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A</a:t>
            </a:r>
            <a:r>
              <a:rPr kumimoji="1" lang="ja-JP" altLang="en-US"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さん</a:t>
            </a:r>
            <a:r>
              <a:rPr kumimoji="1" lang="ja-JP" altLang="en-US" sz="1700"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に</a:t>
            </a:r>
            <a:br>
              <a:rPr kumimoji="1" lang="en-US" altLang="ja-JP" sz="1700"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br>
            <a:r>
              <a:rPr kumimoji="1" lang="ja-JP" altLang="en-US" sz="1700"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インタビューしました！</a:t>
            </a:r>
            <a:endParaRPr kumimoji="1" lang="en-US" altLang="ja-JP" sz="1700"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endParaRPr>
          </a:p>
          <a:p>
            <a:pPr algn="ctr"/>
            <a:r>
              <a:rPr kumimoji="1" lang="ja-JP" altLang="en-US" sz="1700" b="1" dirty="0">
                <a:ln>
                  <a:solidFill>
                    <a:schemeClr val="bg1"/>
                  </a:solidFill>
                </a:ln>
                <a:solidFill>
                  <a:srgbClr val="FF0000"/>
                </a:solidFill>
                <a:latin typeface="HG創英角ﾎﾟｯﾌﾟ体" panose="040B0A09000000000000" pitchFamily="49" charset="-128"/>
                <a:ea typeface="HG創英角ﾎﾟｯﾌﾟ体" panose="040B0A09000000000000" pitchFamily="49" charset="-128"/>
              </a:rPr>
              <a:t>ティオの訓練で就活に活かせたことなど記載しています。</a:t>
            </a:r>
          </a:p>
        </p:txBody>
      </p:sp>
      <p:sp>
        <p:nvSpPr>
          <p:cNvPr id="53" name="二等辺三角形 52">
            <a:extLst>
              <a:ext uri="{FF2B5EF4-FFF2-40B4-BE49-F238E27FC236}">
                <a16:creationId xmlns:a16="http://schemas.microsoft.com/office/drawing/2014/main" id="{0602E922-04C9-9B47-61B3-AEA2F5BF23BB}"/>
              </a:ext>
            </a:extLst>
          </p:cNvPr>
          <p:cNvSpPr/>
          <p:nvPr/>
        </p:nvSpPr>
        <p:spPr>
          <a:xfrm rot="8324649">
            <a:off x="80642" y="5369931"/>
            <a:ext cx="90836" cy="18928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a:extLst>
              <a:ext uri="{FF2B5EF4-FFF2-40B4-BE49-F238E27FC236}">
                <a16:creationId xmlns:a16="http://schemas.microsoft.com/office/drawing/2014/main" id="{37EFFDEC-CBBD-8B78-41DC-28C5FAC0E120}"/>
              </a:ext>
            </a:extLst>
          </p:cNvPr>
          <p:cNvSpPr/>
          <p:nvPr/>
        </p:nvSpPr>
        <p:spPr>
          <a:xfrm rot="10620140">
            <a:off x="200538" y="5327719"/>
            <a:ext cx="90836" cy="18928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a:extLst>
              <a:ext uri="{FF2B5EF4-FFF2-40B4-BE49-F238E27FC236}">
                <a16:creationId xmlns:a16="http://schemas.microsoft.com/office/drawing/2014/main" id="{83236CA6-5B6B-F2A5-798F-8708073E199A}"/>
              </a:ext>
            </a:extLst>
          </p:cNvPr>
          <p:cNvSpPr/>
          <p:nvPr/>
        </p:nvSpPr>
        <p:spPr>
          <a:xfrm rot="12825044">
            <a:off x="333891" y="5348687"/>
            <a:ext cx="90836" cy="18928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楕円 1023">
            <a:extLst>
              <a:ext uri="{FF2B5EF4-FFF2-40B4-BE49-F238E27FC236}">
                <a16:creationId xmlns:a16="http://schemas.microsoft.com/office/drawing/2014/main" id="{FB0C0864-8E77-0ECC-467C-E99DCE412EE3}"/>
              </a:ext>
            </a:extLst>
          </p:cNvPr>
          <p:cNvSpPr/>
          <p:nvPr/>
        </p:nvSpPr>
        <p:spPr>
          <a:xfrm>
            <a:off x="5424362" y="148337"/>
            <a:ext cx="1322511" cy="13225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0912D24-4F0F-B89D-7F9B-DE6FB9EC6232}"/>
              </a:ext>
            </a:extLst>
          </p:cNvPr>
          <p:cNvSpPr txBox="1"/>
          <p:nvPr/>
        </p:nvSpPr>
        <p:spPr>
          <a:xfrm>
            <a:off x="73244" y="2414604"/>
            <a:ext cx="8399925" cy="646331"/>
          </a:xfrm>
          <a:prstGeom prst="rect">
            <a:avLst/>
          </a:prstGeom>
          <a:noFill/>
        </p:spPr>
        <p:txBody>
          <a:bodyPr wrap="square" rtlCol="0">
            <a:spAutoFit/>
          </a:bodyPr>
          <a:lstStyle/>
          <a:p>
            <a:r>
              <a:rPr kumimoji="1" lang="en-US" altLang="ja-JP" sz="3600" b="1" dirty="0">
                <a:ln w="0">
                  <a:solidFill>
                    <a:schemeClr val="tx1"/>
                  </a:solidFill>
                </a:ln>
                <a:solidFill>
                  <a:srgbClr val="FF0000"/>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rPr>
              <a:t>3</a:t>
            </a:r>
            <a:r>
              <a:rPr kumimoji="1" lang="ja-JP" altLang="en-US" sz="3600" b="1" dirty="0">
                <a:ln w="0">
                  <a:solidFill>
                    <a:schemeClr val="tx1"/>
                  </a:solidFill>
                </a:ln>
                <a:solidFill>
                  <a:srgbClr val="FF0000"/>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rPr>
              <a:t>月に３名</a:t>
            </a:r>
            <a:r>
              <a:rPr lang="ja-JP" altLang="en-US" sz="3600" b="1" dirty="0">
                <a:ln w="0">
                  <a:solidFill>
                    <a:schemeClr val="tx1"/>
                  </a:solidFill>
                </a:ln>
                <a:solidFill>
                  <a:srgbClr val="FF0000"/>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rPr>
              <a:t>就職が決まりました！</a:t>
            </a:r>
            <a:endParaRPr lang="en-US" altLang="ja-JP" sz="2400" b="1" dirty="0">
              <a:ln w="0">
                <a:solidFill>
                  <a:schemeClr val="tx1"/>
                </a:solidFill>
              </a:ln>
              <a:solidFill>
                <a:srgbClr val="FF0000"/>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52844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3CFEA15B-EADC-1A57-58FE-98007E262882}"/>
              </a:ext>
            </a:extLst>
          </p:cNvPr>
          <p:cNvPicPr>
            <a:picLocks noChangeAspect="1"/>
          </p:cNvPicPr>
          <p:nvPr/>
        </p:nvPicPr>
        <p:blipFill rotWithShape="1">
          <a:blip r:embed="rId2">
            <a:extLst>
              <a:ext uri="{28A0092B-C50C-407E-A947-70E740481C1C}">
                <a14:useLocalDpi xmlns:a14="http://schemas.microsoft.com/office/drawing/2010/main" val="0"/>
              </a:ext>
            </a:extLst>
          </a:blip>
          <a:srcRect l="18620" t="798" r="12497"/>
          <a:stretch/>
        </p:blipFill>
        <p:spPr>
          <a:xfrm>
            <a:off x="-1" y="-39300"/>
            <a:ext cx="6799264" cy="9965231"/>
          </a:xfrm>
          <a:prstGeom prst="rect">
            <a:avLst/>
          </a:prstGeom>
        </p:spPr>
      </p:pic>
      <p:sp>
        <p:nvSpPr>
          <p:cNvPr id="45" name="正方形/長方形 44">
            <a:extLst>
              <a:ext uri="{FF2B5EF4-FFF2-40B4-BE49-F238E27FC236}">
                <a16:creationId xmlns:a16="http://schemas.microsoft.com/office/drawing/2014/main" id="{08E0CA92-8ABD-C770-301B-0631F1D790D7}"/>
              </a:ext>
            </a:extLst>
          </p:cNvPr>
          <p:cNvSpPr/>
          <p:nvPr/>
        </p:nvSpPr>
        <p:spPr>
          <a:xfrm>
            <a:off x="35193" y="9520487"/>
            <a:ext cx="2172679" cy="33441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0E54EE89-A5BF-39C9-6503-727D6FAF2DBF}"/>
              </a:ext>
            </a:extLst>
          </p:cNvPr>
          <p:cNvSpPr/>
          <p:nvPr/>
        </p:nvSpPr>
        <p:spPr>
          <a:xfrm>
            <a:off x="2306042" y="9520487"/>
            <a:ext cx="2172679" cy="33441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9FB6C52E-AC6A-3F6D-32D8-FED2CB89C17C}"/>
              </a:ext>
            </a:extLst>
          </p:cNvPr>
          <p:cNvPicPr>
            <a:picLocks noChangeAspect="1"/>
          </p:cNvPicPr>
          <p:nvPr/>
        </p:nvPicPr>
        <p:blipFill rotWithShape="1">
          <a:blip r:embed="rId3">
            <a:extLst>
              <a:ext uri="{28A0092B-C50C-407E-A947-70E740481C1C}">
                <a14:useLocalDpi xmlns:a14="http://schemas.microsoft.com/office/drawing/2010/main" val="0"/>
              </a:ext>
            </a:extLst>
          </a:blip>
          <a:srcRect r="2074"/>
          <a:stretch/>
        </p:blipFill>
        <p:spPr>
          <a:xfrm>
            <a:off x="47686" y="1176205"/>
            <a:ext cx="6799266" cy="6046270"/>
          </a:xfrm>
          <a:prstGeom prst="rect">
            <a:avLst/>
          </a:prstGeom>
        </p:spPr>
      </p:pic>
      <p:sp>
        <p:nvSpPr>
          <p:cNvPr id="47" name="正方形/長方形 46">
            <a:extLst>
              <a:ext uri="{FF2B5EF4-FFF2-40B4-BE49-F238E27FC236}">
                <a16:creationId xmlns:a16="http://schemas.microsoft.com/office/drawing/2014/main" id="{CAE3F04A-5B8C-09E4-51DB-A3508F672881}"/>
              </a:ext>
            </a:extLst>
          </p:cNvPr>
          <p:cNvSpPr/>
          <p:nvPr/>
        </p:nvSpPr>
        <p:spPr>
          <a:xfrm>
            <a:off x="4579549" y="9520487"/>
            <a:ext cx="2172679" cy="33441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DFC6CE5F-EC35-220B-C369-AB72278F46A6}"/>
              </a:ext>
            </a:extLst>
          </p:cNvPr>
          <p:cNvPicPr>
            <a:picLocks noChangeAspect="1"/>
          </p:cNvPicPr>
          <p:nvPr/>
        </p:nvPicPr>
        <p:blipFill rotWithShape="1">
          <a:blip r:embed="rId3">
            <a:extLst>
              <a:ext uri="{28A0092B-C50C-407E-A947-70E740481C1C}">
                <a14:useLocalDpi xmlns:a14="http://schemas.microsoft.com/office/drawing/2010/main" val="0"/>
              </a:ext>
            </a:extLst>
          </a:blip>
          <a:srcRect l="2036" r="3376"/>
          <a:stretch/>
        </p:blipFill>
        <p:spPr>
          <a:xfrm>
            <a:off x="-1" y="2476705"/>
            <a:ext cx="6799264" cy="6259672"/>
          </a:xfrm>
          <a:prstGeom prst="rect">
            <a:avLst/>
          </a:prstGeom>
        </p:spPr>
      </p:pic>
      <p:grpSp>
        <p:nvGrpSpPr>
          <p:cNvPr id="13" name="グループ化 12">
            <a:extLst>
              <a:ext uri="{FF2B5EF4-FFF2-40B4-BE49-F238E27FC236}">
                <a16:creationId xmlns:a16="http://schemas.microsoft.com/office/drawing/2014/main" id="{E62DB39F-7F50-D445-D9BF-E264AE1A3A43}"/>
              </a:ext>
            </a:extLst>
          </p:cNvPr>
          <p:cNvGrpSpPr/>
          <p:nvPr/>
        </p:nvGrpSpPr>
        <p:grpSpPr>
          <a:xfrm>
            <a:off x="19310" y="7529157"/>
            <a:ext cx="6967609" cy="2339573"/>
            <a:chOff x="661" y="6963695"/>
            <a:chExt cx="7027801" cy="2154427"/>
          </a:xfrm>
        </p:grpSpPr>
        <p:sp>
          <p:nvSpPr>
            <p:cNvPr id="14" name="正方形/長方形 13">
              <a:extLst>
                <a:ext uri="{FF2B5EF4-FFF2-40B4-BE49-F238E27FC236}">
                  <a16:creationId xmlns:a16="http://schemas.microsoft.com/office/drawing/2014/main" id="{CC6D0473-8FB0-AD1F-EBED-757DAC5F2DDE}"/>
                </a:ext>
              </a:extLst>
            </p:cNvPr>
            <p:cNvSpPr/>
            <p:nvPr/>
          </p:nvSpPr>
          <p:spPr>
            <a:xfrm>
              <a:off x="4600657" y="8066447"/>
              <a:ext cx="2191450" cy="72729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3D3AD1F2-F16C-9E0E-BE82-1E67B9F24F15}"/>
                </a:ext>
              </a:extLst>
            </p:cNvPr>
            <p:cNvGrpSpPr/>
            <p:nvPr/>
          </p:nvGrpSpPr>
          <p:grpSpPr>
            <a:xfrm>
              <a:off x="661" y="6963695"/>
              <a:ext cx="7027801" cy="2154427"/>
              <a:chOff x="661" y="6940835"/>
              <a:chExt cx="7027801" cy="2154427"/>
            </a:xfrm>
          </p:grpSpPr>
          <p:sp>
            <p:nvSpPr>
              <p:cNvPr id="16" name="テキスト ボックス 15">
                <a:extLst>
                  <a:ext uri="{FF2B5EF4-FFF2-40B4-BE49-F238E27FC236}">
                    <a16:creationId xmlns:a16="http://schemas.microsoft.com/office/drawing/2014/main" id="{635F71EF-D464-7CE2-5761-2BFAFA43589B}"/>
                  </a:ext>
                </a:extLst>
              </p:cNvPr>
              <p:cNvSpPr txBox="1"/>
              <p:nvPr/>
            </p:nvSpPr>
            <p:spPr>
              <a:xfrm>
                <a:off x="104402" y="7795892"/>
                <a:ext cx="3056814" cy="212565"/>
              </a:xfrm>
              <a:prstGeom prst="rect">
                <a:avLst/>
              </a:prstGeom>
              <a:noFill/>
            </p:spPr>
            <p:txBody>
              <a:bodyPr wrap="square" rtlCol="0">
                <a:spAutoFit/>
              </a:bodyPr>
              <a:lstStyle/>
              <a:p>
                <a:r>
                  <a:rPr lang="ja-JP" altLang="en-US" sz="900" b="1" dirty="0">
                    <a:latin typeface="BIZ UDPゴシック" panose="020B0400000000000000" pitchFamily="50" charset="-128"/>
                    <a:ea typeface="BIZ UDPゴシック" panose="020B0400000000000000" pitchFamily="50" charset="-128"/>
                  </a:rPr>
                  <a:t>就労定着支援　東京都指定事業所番号　</a:t>
                </a:r>
                <a:r>
                  <a:rPr lang="en-US" altLang="ja-JP" sz="900" b="1" dirty="0">
                    <a:latin typeface="BIZ UDPゴシック" panose="020B0400000000000000" pitchFamily="50" charset="-128"/>
                    <a:ea typeface="BIZ UDPゴシック" panose="020B0400000000000000" pitchFamily="50" charset="-128"/>
                  </a:rPr>
                  <a:t>1310802101</a:t>
                </a:r>
                <a:endParaRPr lang="ja-JP" altLang="en-US" sz="9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876EF743-CA55-D863-5774-FD0AEB607D55}"/>
                  </a:ext>
                </a:extLst>
              </p:cNvPr>
              <p:cNvSpPr txBox="1"/>
              <p:nvPr/>
            </p:nvSpPr>
            <p:spPr>
              <a:xfrm>
                <a:off x="104402" y="7625226"/>
                <a:ext cx="3192764" cy="212565"/>
              </a:xfrm>
              <a:prstGeom prst="rect">
                <a:avLst/>
              </a:prstGeom>
              <a:noFill/>
            </p:spPr>
            <p:txBody>
              <a:bodyPr wrap="square" rtlCol="0">
                <a:spAutoFit/>
              </a:bodyPr>
              <a:lstStyle/>
              <a:p>
                <a:r>
                  <a:rPr lang="zh-TW" altLang="en-US" sz="900" b="1" dirty="0">
                    <a:latin typeface="BIZ UDPゴシック" panose="020B0400000000000000" pitchFamily="50" charset="-128"/>
                    <a:ea typeface="BIZ UDPゴシック" panose="020B0400000000000000" pitchFamily="50" charset="-128"/>
                  </a:rPr>
                  <a:t>就労移行支援　東京都指定事業所番号　</a:t>
                </a:r>
                <a:r>
                  <a:rPr lang="en-US" altLang="zh-TW" sz="900" b="1" dirty="0">
                    <a:latin typeface="BIZ UDPゴシック" panose="020B0400000000000000" pitchFamily="50" charset="-128"/>
                    <a:ea typeface="BIZ UDPゴシック" panose="020B0400000000000000" pitchFamily="50" charset="-128"/>
                  </a:rPr>
                  <a:t>1310801954</a:t>
                </a:r>
                <a:endParaRPr lang="ja-JP" altLang="en-US" sz="900" b="1"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1E55CB3B-5933-2508-20B9-0AA0F28BBF7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Lst>
              </a:blip>
              <a:stretch>
                <a:fillRect/>
              </a:stretch>
            </p:blipFill>
            <p:spPr>
              <a:xfrm>
                <a:off x="103642" y="6940835"/>
                <a:ext cx="2472659" cy="689536"/>
              </a:xfrm>
              <a:prstGeom prst="rect">
                <a:avLst/>
              </a:prstGeom>
            </p:spPr>
          </p:pic>
          <p:sp>
            <p:nvSpPr>
              <p:cNvPr id="19" name="正方形/長方形 18">
                <a:extLst>
                  <a:ext uri="{FF2B5EF4-FFF2-40B4-BE49-F238E27FC236}">
                    <a16:creationId xmlns:a16="http://schemas.microsoft.com/office/drawing/2014/main" id="{0A19BFA9-4F87-0B88-74AF-55651CA29D60}"/>
                  </a:ext>
                </a:extLst>
              </p:cNvPr>
              <p:cNvSpPr/>
              <p:nvPr/>
            </p:nvSpPr>
            <p:spPr>
              <a:xfrm>
                <a:off x="16760" y="8050572"/>
                <a:ext cx="2192844" cy="71814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DD4C73D-DB05-92DC-0674-97C3171611FA}"/>
                  </a:ext>
                </a:extLst>
              </p:cNvPr>
              <p:cNvSpPr txBox="1"/>
              <p:nvPr/>
            </p:nvSpPr>
            <p:spPr>
              <a:xfrm>
                <a:off x="661" y="8811841"/>
                <a:ext cx="2223488" cy="283421"/>
              </a:xfrm>
              <a:prstGeom prst="rect">
                <a:avLst/>
              </a:prstGeom>
              <a:noFill/>
            </p:spPr>
            <p:txBody>
              <a:bodyPr wrap="square" rtlCol="0">
                <a:spAutoFit/>
              </a:bodyPr>
              <a:lstStyle/>
              <a:p>
                <a:pPr algn="ctr"/>
                <a:r>
                  <a:rPr kumimoji="1" lang="en-US" altLang="ja-JP" sz="1400" spc="300" dirty="0">
                    <a:solidFill>
                      <a:sysClr val="windowText" lastClr="000000"/>
                    </a:solidFill>
                    <a:latin typeface="Trebuchet MS" panose="020B0603020202020204" pitchFamily="34" charset="0"/>
                  </a:rPr>
                  <a:t>TEL</a:t>
                </a:r>
                <a:r>
                  <a:rPr kumimoji="1" lang="ja-JP" altLang="en-US" sz="1400" spc="300" dirty="0">
                    <a:solidFill>
                      <a:sysClr val="windowText" lastClr="000000"/>
                    </a:solidFill>
                    <a:latin typeface="Trebuchet MS" panose="020B0603020202020204" pitchFamily="34" charset="0"/>
                  </a:rPr>
                  <a:t>：</a:t>
                </a:r>
                <a:r>
                  <a:rPr lang="en-US" altLang="ja-JP" sz="1200" b="0" i="0" spc="300" dirty="0">
                    <a:solidFill>
                      <a:sysClr val="windowText" lastClr="000000"/>
                    </a:solidFill>
                    <a:effectLst/>
                    <a:latin typeface="Trebuchet MS" panose="020B0603020202020204" pitchFamily="34" charset="0"/>
                  </a:rPr>
                  <a:t>03-3686-7321</a:t>
                </a:r>
                <a:endParaRPr kumimoji="1" lang="ja-JP" altLang="en-US" sz="1400" spc="300" dirty="0">
                  <a:solidFill>
                    <a:sysClr val="windowText" lastClr="000000"/>
                  </a:solidFill>
                  <a:latin typeface="Trebuchet MS" panose="020B0603020202020204" pitchFamily="34" charset="0"/>
                </a:endParaRPr>
              </a:p>
            </p:txBody>
          </p:sp>
          <p:pic>
            <p:nvPicPr>
              <p:cNvPr id="21" name="Picture 8" descr="ティオ船堀のロゴ">
                <a:extLst>
                  <a:ext uri="{FF2B5EF4-FFF2-40B4-BE49-F238E27FC236}">
                    <a16:creationId xmlns:a16="http://schemas.microsoft.com/office/drawing/2014/main" id="{D3CB9500-239E-3DC7-50B9-DD9F009A3B5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711" y="8141346"/>
                <a:ext cx="1420923" cy="369851"/>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5A08E55B-3E3C-C7A9-93A3-E0A20152E0C6}"/>
                  </a:ext>
                </a:extLst>
              </p:cNvPr>
              <p:cNvSpPr/>
              <p:nvPr/>
            </p:nvSpPr>
            <p:spPr>
              <a:xfrm>
                <a:off x="2311045" y="8051542"/>
                <a:ext cx="2191450" cy="71814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2" descr="東京の就労移行支援事業所 ティオ｜ティオ船堀・ティオ西葛西・ティオ神保町・ティオ森下">
                <a:extLst>
                  <a:ext uri="{FF2B5EF4-FFF2-40B4-BE49-F238E27FC236}">
                    <a16:creationId xmlns:a16="http://schemas.microsoft.com/office/drawing/2014/main" id="{670BE480-4DC4-BBFD-A2FC-4BA040AB02BB}"/>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16206"/>
              <a:stretch/>
            </p:blipFill>
            <p:spPr bwMode="auto">
              <a:xfrm>
                <a:off x="2678645" y="8144036"/>
                <a:ext cx="1547889" cy="462412"/>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3C09311B-658D-0895-F242-F01C8F290E13}"/>
                  </a:ext>
                </a:extLst>
              </p:cNvPr>
              <p:cNvSpPr txBox="1"/>
              <p:nvPr/>
            </p:nvSpPr>
            <p:spPr>
              <a:xfrm>
                <a:off x="2276950" y="8798747"/>
                <a:ext cx="2283869" cy="283421"/>
              </a:xfrm>
              <a:prstGeom prst="rect">
                <a:avLst/>
              </a:prstGeom>
              <a:noFill/>
            </p:spPr>
            <p:txBody>
              <a:bodyPr wrap="square" rtlCol="0">
                <a:spAutoFit/>
              </a:bodyPr>
              <a:lstStyle/>
              <a:p>
                <a:pPr algn="ctr"/>
                <a:r>
                  <a:rPr kumimoji="1" lang="en-US" altLang="ja-JP" sz="1400" spc="300" dirty="0">
                    <a:solidFill>
                      <a:sysClr val="windowText" lastClr="000000"/>
                    </a:solidFill>
                    <a:latin typeface="Trebuchet MS" panose="020B0603020202020204" pitchFamily="34" charset="0"/>
                  </a:rPr>
                  <a:t>TEL</a:t>
                </a:r>
                <a:r>
                  <a:rPr kumimoji="1" lang="ja-JP" altLang="en-US" sz="1400" spc="300" dirty="0">
                    <a:solidFill>
                      <a:sysClr val="windowText" lastClr="000000"/>
                    </a:solidFill>
                    <a:latin typeface="Trebuchet MS" panose="020B0603020202020204" pitchFamily="34" charset="0"/>
                  </a:rPr>
                  <a:t>：</a:t>
                </a:r>
                <a:r>
                  <a:rPr lang="en-US" altLang="ja-JP" sz="1200" b="0" i="0" spc="300" dirty="0">
                    <a:solidFill>
                      <a:sysClr val="windowText" lastClr="000000"/>
                    </a:solidFill>
                    <a:effectLst/>
                    <a:latin typeface="Trebuchet MS" panose="020B0603020202020204" pitchFamily="34" charset="0"/>
                  </a:rPr>
                  <a:t>03-6663-9963</a:t>
                </a:r>
                <a:endParaRPr kumimoji="1" lang="ja-JP" altLang="en-US" sz="1400" spc="300" dirty="0">
                  <a:solidFill>
                    <a:sysClr val="windowText" lastClr="000000"/>
                  </a:solidFill>
                  <a:latin typeface="Trebuchet MS" panose="020B0603020202020204" pitchFamily="34" charset="0"/>
                </a:endParaRPr>
              </a:p>
            </p:txBody>
          </p:sp>
          <p:pic>
            <p:nvPicPr>
              <p:cNvPr id="25" name="Picture 10" descr="ティオ神保町 ｜ 就労移行支援事業所 ティオ">
                <a:extLst>
                  <a:ext uri="{FF2B5EF4-FFF2-40B4-BE49-F238E27FC236}">
                    <a16:creationId xmlns:a16="http://schemas.microsoft.com/office/drawing/2014/main" id="{57786F97-005C-B1EA-6976-FEA8162869E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5567" y="8133263"/>
                <a:ext cx="1571236" cy="3779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東京の就労移行支援事業所 ティオ｜ティオ船堀・ティオ西葛西・ティオ神保町・ティオ森下">
                <a:extLst>
                  <a:ext uri="{FF2B5EF4-FFF2-40B4-BE49-F238E27FC236}">
                    <a16:creationId xmlns:a16="http://schemas.microsoft.com/office/drawing/2014/main" id="{286C16E9-FDE3-CFAC-09B6-6E31BF3E0E2A}"/>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79489" b="-1416"/>
              <a:stretch/>
            </p:blipFill>
            <p:spPr bwMode="auto">
              <a:xfrm>
                <a:off x="155366" y="8534557"/>
                <a:ext cx="1938397" cy="151531"/>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E64E9328-3989-89BE-B9D6-72AB41D22A8A}"/>
                  </a:ext>
                </a:extLst>
              </p:cNvPr>
              <p:cNvSpPr txBox="1"/>
              <p:nvPr/>
            </p:nvSpPr>
            <p:spPr>
              <a:xfrm>
                <a:off x="4373906" y="8810460"/>
                <a:ext cx="2654556" cy="283421"/>
              </a:xfrm>
              <a:prstGeom prst="rect">
                <a:avLst/>
              </a:prstGeom>
              <a:noFill/>
            </p:spPr>
            <p:txBody>
              <a:bodyPr wrap="square" rtlCol="0">
                <a:spAutoFit/>
              </a:bodyPr>
              <a:lstStyle/>
              <a:p>
                <a:pPr algn="ctr"/>
                <a:r>
                  <a:rPr kumimoji="1" lang="en-US" altLang="ja-JP" sz="1400" spc="300" dirty="0">
                    <a:solidFill>
                      <a:sysClr val="windowText" lastClr="000000"/>
                    </a:solidFill>
                    <a:latin typeface="Trebuchet MS" panose="020B0603020202020204" pitchFamily="34" charset="0"/>
                  </a:rPr>
                  <a:t>TEL</a:t>
                </a:r>
                <a:r>
                  <a:rPr kumimoji="1" lang="ja-JP" altLang="en-US" sz="1400" spc="300" dirty="0">
                    <a:solidFill>
                      <a:sysClr val="windowText" lastClr="000000"/>
                    </a:solidFill>
                    <a:latin typeface="Trebuchet MS" panose="020B0603020202020204" pitchFamily="34" charset="0"/>
                  </a:rPr>
                  <a:t>：</a:t>
                </a:r>
                <a:r>
                  <a:rPr lang="en-US" altLang="ja-JP" sz="1200" b="0" i="0" spc="300" dirty="0">
                    <a:solidFill>
                      <a:sysClr val="windowText" lastClr="000000"/>
                    </a:solidFill>
                    <a:effectLst/>
                    <a:latin typeface="Trebuchet MS" panose="020B0603020202020204" pitchFamily="34" charset="0"/>
                  </a:rPr>
                  <a:t>03-5244-5677</a:t>
                </a:r>
                <a:endParaRPr kumimoji="1" lang="ja-JP" altLang="en-US" sz="1400" spc="300" dirty="0">
                  <a:solidFill>
                    <a:sysClr val="windowText" lastClr="000000"/>
                  </a:solidFill>
                  <a:latin typeface="Trebuchet MS" panose="020B0603020202020204" pitchFamily="34" charset="0"/>
                </a:endParaRPr>
              </a:p>
            </p:txBody>
          </p:sp>
          <p:pic>
            <p:nvPicPr>
              <p:cNvPr id="28" name="Picture 2" descr="東京の就労移行支援事業所 ティオ｜ティオ船堀・ティオ西葛西・ティオ神保町・ティオ森下">
                <a:extLst>
                  <a:ext uri="{FF2B5EF4-FFF2-40B4-BE49-F238E27FC236}">
                    <a16:creationId xmlns:a16="http://schemas.microsoft.com/office/drawing/2014/main" id="{31830C03-B2A1-DD56-CD0F-E94B1A844AC9}"/>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79489" b="-1416"/>
              <a:stretch/>
            </p:blipFill>
            <p:spPr bwMode="auto">
              <a:xfrm>
                <a:off x="4724424" y="8537560"/>
                <a:ext cx="1938397" cy="1515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東京の就労移行支援事業所 ティオ｜ティオ船堀・ティオ西葛西・ティオ神保町・ティオ森下">
                <a:extLst>
                  <a:ext uri="{FF2B5EF4-FFF2-40B4-BE49-F238E27FC236}">
                    <a16:creationId xmlns:a16="http://schemas.microsoft.com/office/drawing/2014/main" id="{98A49FCB-E10D-C386-4247-640339B6C5AC}"/>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79489" b="-1416"/>
              <a:stretch/>
            </p:blipFill>
            <p:spPr bwMode="auto">
              <a:xfrm>
                <a:off x="2484350" y="8535744"/>
                <a:ext cx="1938397" cy="1515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 name="図 3">
            <a:extLst>
              <a:ext uri="{FF2B5EF4-FFF2-40B4-BE49-F238E27FC236}">
                <a16:creationId xmlns:a16="http://schemas.microsoft.com/office/drawing/2014/main" id="{3BD0DD6E-EC0C-383A-7A68-93B6AD117667}"/>
              </a:ext>
            </a:extLst>
          </p:cNvPr>
          <p:cNvPicPr>
            <a:picLocks noChangeAspect="1"/>
          </p:cNvPicPr>
          <p:nvPr/>
        </p:nvPicPr>
        <p:blipFill rotWithShape="1">
          <a:blip r:embed="rId9">
            <a:extLst>
              <a:ext uri="{28A0092B-C50C-407E-A947-70E740481C1C}">
                <a14:useLocalDpi xmlns:a14="http://schemas.microsoft.com/office/drawing/2010/main" val="0"/>
              </a:ext>
            </a:extLst>
          </a:blip>
          <a:srcRect l="2532" r="-219"/>
          <a:stretch/>
        </p:blipFill>
        <p:spPr>
          <a:xfrm>
            <a:off x="58787" y="-9039"/>
            <a:ext cx="6819908" cy="6300000"/>
          </a:xfrm>
          <a:prstGeom prst="rect">
            <a:avLst/>
          </a:prstGeom>
        </p:spPr>
      </p:pic>
      <p:grpSp>
        <p:nvGrpSpPr>
          <p:cNvPr id="30" name="グループ化 29">
            <a:extLst>
              <a:ext uri="{FF2B5EF4-FFF2-40B4-BE49-F238E27FC236}">
                <a16:creationId xmlns:a16="http://schemas.microsoft.com/office/drawing/2014/main" id="{D1FE1B49-1AF0-F558-B63E-A274D0177B1F}"/>
              </a:ext>
            </a:extLst>
          </p:cNvPr>
          <p:cNvGrpSpPr/>
          <p:nvPr/>
        </p:nvGrpSpPr>
        <p:grpSpPr>
          <a:xfrm>
            <a:off x="187129" y="6174277"/>
            <a:ext cx="6309474" cy="1285123"/>
            <a:chOff x="332244" y="5451927"/>
            <a:chExt cx="6363980" cy="1183423"/>
          </a:xfrm>
        </p:grpSpPr>
        <p:pic>
          <p:nvPicPr>
            <p:cNvPr id="31" name="図 30">
              <a:extLst>
                <a:ext uri="{FF2B5EF4-FFF2-40B4-BE49-F238E27FC236}">
                  <a16:creationId xmlns:a16="http://schemas.microsoft.com/office/drawing/2014/main" id="{79D70F1C-0BFE-38A4-6860-196235104910}"/>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6200"/>
                      </a14:imgEffect>
                    </a14:imgLayer>
                  </a14:imgProps>
                </a:ext>
                <a:ext uri="{28A0092B-C50C-407E-A947-70E740481C1C}">
                  <a14:useLocalDpi xmlns:a14="http://schemas.microsoft.com/office/drawing/2010/main" val="0"/>
                </a:ext>
              </a:extLst>
            </a:blip>
            <a:srcRect l="18413" t="22229" r="12288" b="26739"/>
            <a:stretch/>
          </p:blipFill>
          <p:spPr>
            <a:xfrm>
              <a:off x="338649" y="6505074"/>
              <a:ext cx="176910" cy="130276"/>
            </a:xfrm>
            <a:prstGeom prst="rect">
              <a:avLst/>
            </a:prstGeom>
            <a:solidFill>
              <a:srgbClr val="00B050"/>
            </a:solidFill>
          </p:spPr>
        </p:pic>
        <p:pic>
          <p:nvPicPr>
            <p:cNvPr id="32" name="図 31">
              <a:extLst>
                <a:ext uri="{FF2B5EF4-FFF2-40B4-BE49-F238E27FC236}">
                  <a16:creationId xmlns:a16="http://schemas.microsoft.com/office/drawing/2014/main" id="{FCB81430-07D8-1906-2B36-27014CF69982}"/>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6200"/>
                      </a14:imgEffect>
                    </a14:imgLayer>
                  </a14:imgProps>
                </a:ext>
                <a:ext uri="{28A0092B-C50C-407E-A947-70E740481C1C}">
                  <a14:useLocalDpi xmlns:a14="http://schemas.microsoft.com/office/drawing/2010/main" val="0"/>
                </a:ext>
              </a:extLst>
            </a:blip>
            <a:srcRect l="18413" t="22229" r="12288" b="26739"/>
            <a:stretch/>
          </p:blipFill>
          <p:spPr>
            <a:xfrm>
              <a:off x="339357" y="6334523"/>
              <a:ext cx="176910" cy="130276"/>
            </a:xfrm>
            <a:prstGeom prst="rect">
              <a:avLst/>
            </a:prstGeom>
            <a:solidFill>
              <a:srgbClr val="00B050"/>
            </a:solidFill>
          </p:spPr>
        </p:pic>
        <p:grpSp>
          <p:nvGrpSpPr>
            <p:cNvPr id="33" name="グループ化 32">
              <a:extLst>
                <a:ext uri="{FF2B5EF4-FFF2-40B4-BE49-F238E27FC236}">
                  <a16:creationId xmlns:a16="http://schemas.microsoft.com/office/drawing/2014/main" id="{4A9257AC-0623-30DC-39B5-9BCE74856A36}"/>
                </a:ext>
              </a:extLst>
            </p:cNvPr>
            <p:cNvGrpSpPr/>
            <p:nvPr/>
          </p:nvGrpSpPr>
          <p:grpSpPr>
            <a:xfrm>
              <a:off x="332244" y="5451927"/>
              <a:ext cx="6363980" cy="1139113"/>
              <a:chOff x="332244" y="5451927"/>
              <a:chExt cx="6363980" cy="1139113"/>
            </a:xfrm>
          </p:grpSpPr>
          <p:sp>
            <p:nvSpPr>
              <p:cNvPr id="34" name="テキスト ボックス 33">
                <a:extLst>
                  <a:ext uri="{FF2B5EF4-FFF2-40B4-BE49-F238E27FC236}">
                    <a16:creationId xmlns:a16="http://schemas.microsoft.com/office/drawing/2014/main" id="{F02E8C24-908E-536B-DF0A-AFF4F6545F95}"/>
                  </a:ext>
                </a:extLst>
              </p:cNvPr>
              <p:cNvSpPr txBox="1"/>
              <p:nvPr/>
            </p:nvSpPr>
            <p:spPr>
              <a:xfrm>
                <a:off x="427812" y="5451927"/>
                <a:ext cx="6268412" cy="1139113"/>
              </a:xfrm>
              <a:prstGeom prst="rect">
                <a:avLst/>
              </a:prstGeom>
              <a:noFill/>
            </p:spPr>
            <p:txBody>
              <a:bodyPr wrap="square" rtlCol="0">
                <a:spAutoFit/>
              </a:bodyPr>
              <a:lstStyle/>
              <a:p>
                <a:pPr>
                  <a:lnSpc>
                    <a:spcPts val="1300"/>
                  </a:lnSpc>
                </a:pPr>
                <a:r>
                  <a:rPr lang="ja-JP" altLang="en-US" sz="1050" b="1" spc="300" dirty="0">
                    <a:latin typeface="BIZ UDゴシック" panose="020B0400000000000000" pitchFamily="49" charset="-128"/>
                    <a:ea typeface="BIZ UDゴシック" panose="020B0400000000000000" pitchFamily="49" charset="-128"/>
                  </a:rPr>
                  <a:t>その他・・・</a:t>
                </a:r>
                <a:endParaRPr lang="en-US" altLang="ja-JP" sz="1050" b="1" spc="300" dirty="0">
                  <a:latin typeface="BIZ UDゴシック" panose="020B0400000000000000" pitchFamily="49" charset="-128"/>
                  <a:ea typeface="BIZ UDゴシック" panose="020B0400000000000000" pitchFamily="49" charset="-128"/>
                </a:endParaRPr>
              </a:p>
              <a:p>
                <a:pPr>
                  <a:lnSpc>
                    <a:spcPts val="1300"/>
                  </a:lnSpc>
                </a:pPr>
                <a:r>
                  <a:rPr lang="en-US" altLang="ja-JP" sz="1050" b="1" spc="300" dirty="0" err="1">
                    <a:latin typeface="BIZ UDゴシック" panose="020B0400000000000000" pitchFamily="49" charset="-128"/>
                    <a:ea typeface="BIZ UDゴシック" panose="020B0400000000000000" pitchFamily="49" charset="-128"/>
                  </a:rPr>
                  <a:t>PhotoShop</a:t>
                </a:r>
                <a:r>
                  <a:rPr lang="ja-JP" altLang="en-US" sz="1050" b="1" spc="300" dirty="0">
                    <a:latin typeface="BIZ UDゴシック" panose="020B0400000000000000" pitchFamily="49" charset="-128"/>
                    <a:ea typeface="BIZ UDゴシック" panose="020B0400000000000000" pitchFamily="49" charset="-128"/>
                  </a:rPr>
                  <a:t>、</a:t>
                </a:r>
                <a:r>
                  <a:rPr lang="en-US" altLang="ja-JP" sz="1050" b="1" spc="300" dirty="0">
                    <a:latin typeface="BIZ UDゴシック" panose="020B0400000000000000" pitchFamily="49" charset="-128"/>
                    <a:ea typeface="BIZ UDゴシック" panose="020B0400000000000000" pitchFamily="49" charset="-128"/>
                  </a:rPr>
                  <a:t>Illustrator</a:t>
                </a:r>
                <a:r>
                  <a:rPr lang="ja-JP" altLang="en-US" sz="1050" b="1" spc="300" dirty="0">
                    <a:latin typeface="BIZ UDゴシック" panose="020B0400000000000000" pitchFamily="49" charset="-128"/>
                    <a:ea typeface="BIZ UDゴシック" panose="020B0400000000000000" pitchFamily="49" charset="-128"/>
                  </a:rPr>
                  <a:t>などその他動画編集ソフトを</a:t>
                </a:r>
                <a:r>
                  <a:rPr lang="en-US" altLang="ja-JP" sz="1050" b="1" spc="300" dirty="0">
                    <a:latin typeface="BIZ UDゴシック" panose="020B0400000000000000" pitchFamily="49" charset="-128"/>
                    <a:ea typeface="BIZ UDゴシック" panose="020B0400000000000000" pitchFamily="49" charset="-128"/>
                  </a:rPr>
                  <a:t>MAC</a:t>
                </a:r>
                <a:r>
                  <a:rPr lang="ja-JP" altLang="en-US" sz="1050" b="1" spc="300" dirty="0">
                    <a:latin typeface="BIZ UDゴシック" panose="020B0400000000000000" pitchFamily="49" charset="-128"/>
                    <a:ea typeface="BIZ UDゴシック" panose="020B0400000000000000" pitchFamily="49" charset="-128"/>
                  </a:rPr>
                  <a:t>で用意、</a:t>
                </a:r>
                <a:r>
                  <a:rPr lang="en-US" altLang="ja-JP" sz="1050" b="1" spc="300" dirty="0">
                    <a:latin typeface="BIZ UDゴシック" panose="020B0400000000000000" pitchFamily="49" charset="-128"/>
                    <a:ea typeface="BIZ UDゴシック" panose="020B0400000000000000" pitchFamily="49" charset="-128"/>
                  </a:rPr>
                  <a:t>Windows</a:t>
                </a:r>
                <a:r>
                  <a:rPr lang="ja-JP" altLang="en-US" sz="1050" b="1" spc="300" dirty="0">
                    <a:latin typeface="BIZ UDゴシック" panose="020B0400000000000000" pitchFamily="49" charset="-128"/>
                    <a:ea typeface="BIZ UDゴシック" panose="020B0400000000000000" pitchFamily="49" charset="-128"/>
                  </a:rPr>
                  <a:t>では</a:t>
                </a:r>
                <a:r>
                  <a:rPr lang="en-US" altLang="ja-JP" sz="1050" b="1" spc="300" dirty="0">
                    <a:latin typeface="BIZ UDゴシック" panose="020B0400000000000000" pitchFamily="49" charset="-128"/>
                    <a:ea typeface="BIZ UDゴシック" panose="020B0400000000000000" pitchFamily="49" charset="-128"/>
                  </a:rPr>
                  <a:t>Office</a:t>
                </a:r>
                <a:r>
                  <a:rPr lang="ja-JP" altLang="en-US" sz="1050" b="1" spc="300" dirty="0">
                    <a:latin typeface="BIZ UDゴシック" panose="020B0400000000000000" pitchFamily="49" charset="-128"/>
                    <a:ea typeface="BIZ UDゴシック" panose="020B0400000000000000" pitchFamily="49" charset="-128"/>
                  </a:rPr>
                  <a:t>ソフトの訓練ができます</a:t>
                </a:r>
                <a:endParaRPr lang="en-US" altLang="ja-JP" sz="1050" b="1" spc="300" dirty="0">
                  <a:latin typeface="BIZ UDゴシック" panose="020B0400000000000000" pitchFamily="49" charset="-128"/>
                  <a:ea typeface="BIZ UDゴシック" panose="020B0400000000000000" pitchFamily="49" charset="-128"/>
                </a:endParaRPr>
              </a:p>
              <a:p>
                <a:pPr>
                  <a:lnSpc>
                    <a:spcPts val="1300"/>
                  </a:lnSpc>
                </a:pPr>
                <a:r>
                  <a:rPr lang="ja-JP" altLang="en-US" sz="1050" b="1" spc="300" dirty="0">
                    <a:latin typeface="BIZ UDゴシック" panose="020B0400000000000000" pitchFamily="49" charset="-128"/>
                    <a:ea typeface="BIZ UDゴシック" panose="020B0400000000000000" pitchFamily="49" charset="-128"/>
                  </a:rPr>
                  <a:t>数多くの資格学習をサポート！事業所内受験が可能な資格も多数！</a:t>
                </a:r>
                <a:endParaRPr lang="en-US" altLang="ja-JP" sz="1050" b="1" spc="300" dirty="0">
                  <a:latin typeface="BIZ UDゴシック" panose="020B0400000000000000" pitchFamily="49" charset="-128"/>
                  <a:ea typeface="BIZ UDゴシック" panose="020B0400000000000000" pitchFamily="49" charset="-128"/>
                </a:endParaRPr>
              </a:p>
              <a:p>
                <a:pPr>
                  <a:lnSpc>
                    <a:spcPts val="1300"/>
                  </a:lnSpc>
                </a:pPr>
                <a:r>
                  <a:rPr lang="ja-JP" altLang="en-US" sz="1050" b="1" spc="300" dirty="0">
                    <a:latin typeface="BIZ UDゴシック" panose="020B0400000000000000" pitchFamily="49" charset="-128"/>
                    <a:ea typeface="BIZ UDゴシック" panose="020B0400000000000000" pitchFamily="49" charset="-128"/>
                  </a:rPr>
                  <a:t>資格受験料、交通費支給補助制度あり</a:t>
                </a:r>
                <a:endParaRPr lang="en-US" altLang="ja-JP" sz="1050" b="1" spc="300" dirty="0">
                  <a:latin typeface="BIZ UDゴシック" panose="020B0400000000000000" pitchFamily="49" charset="-128"/>
                  <a:ea typeface="BIZ UDゴシック" panose="020B0400000000000000" pitchFamily="49" charset="-128"/>
                </a:endParaRPr>
              </a:p>
              <a:p>
                <a:pPr>
                  <a:lnSpc>
                    <a:spcPts val="1300"/>
                  </a:lnSpc>
                </a:pPr>
                <a:r>
                  <a:rPr lang="ja-JP" altLang="en-US" sz="1050" b="1" spc="300" dirty="0">
                    <a:latin typeface="BIZ UDゴシック" panose="020B0400000000000000" pitchFamily="49" charset="-128"/>
                    <a:ea typeface="BIZ UDゴシック" panose="020B0400000000000000" pitchFamily="49" charset="-128"/>
                  </a:rPr>
                  <a:t>無料で昼食をご提供</a:t>
                </a:r>
                <a:endParaRPr lang="en-US" altLang="ja-JP" sz="1050" b="1" spc="300" dirty="0">
                  <a:latin typeface="BIZ UDゴシック" panose="020B0400000000000000" pitchFamily="49" charset="-128"/>
                  <a:ea typeface="BIZ UDゴシック" panose="020B0400000000000000" pitchFamily="49" charset="-128"/>
                </a:endParaRPr>
              </a:p>
              <a:p>
                <a:pPr>
                  <a:lnSpc>
                    <a:spcPts val="1300"/>
                  </a:lnSpc>
                </a:pPr>
                <a:r>
                  <a:rPr lang="ja-JP" altLang="en-US" sz="1050" b="1" spc="300" dirty="0">
                    <a:latin typeface="BIZ UDゴシック" panose="020B0400000000000000" pitchFamily="49" charset="-128"/>
                    <a:ea typeface="BIZ UDゴシック" panose="020B0400000000000000" pitchFamily="49" charset="-128"/>
                  </a:rPr>
                  <a:t>外部講師による講習、個別カウンセリング</a:t>
                </a:r>
                <a:endParaRPr kumimoji="1" lang="ja-JP" altLang="en-US" sz="1050" b="1" dirty="0">
                  <a:latin typeface="BIZ UDゴシック" panose="020B0400000000000000" pitchFamily="49" charset="-128"/>
                  <a:ea typeface="BIZ UDゴシック" panose="020B0400000000000000" pitchFamily="49" charset="-128"/>
                </a:endParaRPr>
              </a:p>
            </p:txBody>
          </p:sp>
          <p:pic>
            <p:nvPicPr>
              <p:cNvPr id="35" name="図 34">
                <a:extLst>
                  <a:ext uri="{FF2B5EF4-FFF2-40B4-BE49-F238E27FC236}">
                    <a16:creationId xmlns:a16="http://schemas.microsoft.com/office/drawing/2014/main" id="{8215FD21-C856-CF1D-A9A5-A4A858F7DDD3}"/>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6200"/>
                        </a14:imgEffect>
                      </a14:imgLayer>
                    </a14:imgProps>
                  </a:ext>
                  <a:ext uri="{28A0092B-C50C-407E-A947-70E740481C1C}">
                    <a14:useLocalDpi xmlns:a14="http://schemas.microsoft.com/office/drawing/2010/main" val="0"/>
                  </a:ext>
                </a:extLst>
              </a:blip>
              <a:srcRect l="18413" t="22229" r="12288" b="26739"/>
              <a:stretch/>
            </p:blipFill>
            <p:spPr>
              <a:xfrm>
                <a:off x="332244" y="5668092"/>
                <a:ext cx="177592" cy="130779"/>
              </a:xfrm>
              <a:prstGeom prst="rect">
                <a:avLst/>
              </a:prstGeom>
              <a:solidFill>
                <a:srgbClr val="00B050"/>
              </a:solidFill>
            </p:spPr>
          </p:pic>
          <p:pic>
            <p:nvPicPr>
              <p:cNvPr id="36" name="図 35">
                <a:extLst>
                  <a:ext uri="{FF2B5EF4-FFF2-40B4-BE49-F238E27FC236}">
                    <a16:creationId xmlns:a16="http://schemas.microsoft.com/office/drawing/2014/main" id="{12F4F101-A4CA-7788-199B-888BC5EE161E}"/>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6200"/>
                        </a14:imgEffect>
                      </a14:imgLayer>
                    </a14:imgProps>
                  </a:ext>
                  <a:ext uri="{28A0092B-C50C-407E-A947-70E740481C1C}">
                    <a14:useLocalDpi xmlns:a14="http://schemas.microsoft.com/office/drawing/2010/main" val="0"/>
                  </a:ext>
                </a:extLst>
              </a:blip>
              <a:srcRect l="18413" t="22229" r="12288" b="26739"/>
              <a:stretch/>
            </p:blipFill>
            <p:spPr>
              <a:xfrm>
                <a:off x="335135" y="5997388"/>
                <a:ext cx="176910" cy="130276"/>
              </a:xfrm>
              <a:prstGeom prst="rect">
                <a:avLst/>
              </a:prstGeom>
              <a:solidFill>
                <a:srgbClr val="00B050"/>
              </a:solidFill>
            </p:spPr>
          </p:pic>
          <p:pic>
            <p:nvPicPr>
              <p:cNvPr id="37" name="図 36">
                <a:extLst>
                  <a:ext uri="{FF2B5EF4-FFF2-40B4-BE49-F238E27FC236}">
                    <a16:creationId xmlns:a16="http://schemas.microsoft.com/office/drawing/2014/main" id="{622A33BE-83C1-A83D-6EB8-952BAA98990A}"/>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6200"/>
                        </a14:imgEffect>
                      </a14:imgLayer>
                    </a14:imgProps>
                  </a:ext>
                  <a:ext uri="{28A0092B-C50C-407E-A947-70E740481C1C}">
                    <a14:useLocalDpi xmlns:a14="http://schemas.microsoft.com/office/drawing/2010/main" val="0"/>
                  </a:ext>
                </a:extLst>
              </a:blip>
              <a:srcRect l="18413" t="22229" r="12288" b="26739"/>
              <a:stretch/>
            </p:blipFill>
            <p:spPr>
              <a:xfrm>
                <a:off x="336183" y="6167589"/>
                <a:ext cx="176910" cy="130276"/>
              </a:xfrm>
              <a:prstGeom prst="rect">
                <a:avLst/>
              </a:prstGeom>
              <a:solidFill>
                <a:srgbClr val="00B050"/>
              </a:solidFill>
            </p:spPr>
          </p:pic>
        </p:grpSp>
      </p:grpSp>
      <p:pic>
        <p:nvPicPr>
          <p:cNvPr id="44" name="図 43">
            <a:extLst>
              <a:ext uri="{FF2B5EF4-FFF2-40B4-BE49-F238E27FC236}">
                <a16:creationId xmlns:a16="http://schemas.microsoft.com/office/drawing/2014/main" id="{7AA05150-D55A-35AA-1463-9664350EA8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68754" y="6953524"/>
            <a:ext cx="2610531" cy="1757372"/>
          </a:xfrm>
          <a:prstGeom prst="rect">
            <a:avLst/>
          </a:prstGeom>
        </p:spPr>
      </p:pic>
      <p:sp>
        <p:nvSpPr>
          <p:cNvPr id="3" name="テキスト ボックス 55">
            <a:extLst>
              <a:ext uri="{FF2B5EF4-FFF2-40B4-BE49-F238E27FC236}">
                <a16:creationId xmlns:a16="http://schemas.microsoft.com/office/drawing/2014/main" id="{00000000-0008-0000-0000-000015000000}"/>
              </a:ext>
            </a:extLst>
          </p:cNvPr>
          <p:cNvSpPr txBox="1"/>
          <p:nvPr/>
        </p:nvSpPr>
        <p:spPr>
          <a:xfrm>
            <a:off x="1345469" y="4011502"/>
            <a:ext cx="5067945" cy="4912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2400" b="1">
                <a:solidFill>
                  <a:schemeClr val="accent1">
                    <a:lumMod val="75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イ</a:t>
            </a:r>
            <a:r>
              <a:rPr lang="ja-JP" altLang="en-US" b="1">
                <a:solidFill>
                  <a:schemeClr val="accent1">
                    <a:lumMod val="75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ベント情報</a:t>
            </a:r>
          </a:p>
        </p:txBody>
      </p:sp>
      <p:sp>
        <p:nvSpPr>
          <p:cNvPr id="51" name="テキスト ボックス 56">
            <a:extLst>
              <a:ext uri="{FF2B5EF4-FFF2-40B4-BE49-F238E27FC236}">
                <a16:creationId xmlns:a16="http://schemas.microsoft.com/office/drawing/2014/main" id="{00000000-0008-0000-0000-000016000000}"/>
              </a:ext>
            </a:extLst>
          </p:cNvPr>
          <p:cNvSpPr txBox="1"/>
          <p:nvPr/>
        </p:nvSpPr>
        <p:spPr>
          <a:xfrm>
            <a:off x="591760" y="4463178"/>
            <a:ext cx="4109234" cy="13377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50"/>
              </a:lnSpc>
            </a:pPr>
            <a:r>
              <a:rPr lang="en-US" altLang="ja-JP" sz="1100" dirty="0">
                <a:latin typeface="BIZ UDゴシック" panose="020B0400000000000000" pitchFamily="49" charset="-128"/>
                <a:ea typeface="BIZ UDゴシック" panose="020B0400000000000000" pitchFamily="49" charset="-128"/>
              </a:rPr>
              <a:t>2</a:t>
            </a:r>
            <a:r>
              <a:rPr kumimoji="1" lang="ja-JP" altLang="en-US" sz="1100" dirty="0">
                <a:latin typeface="BIZ UDゴシック" panose="020B0400000000000000" pitchFamily="49" charset="-128"/>
                <a:ea typeface="BIZ UDゴシック" panose="020B0400000000000000" pitchFamily="49" charset="-128"/>
              </a:rPr>
              <a:t>月</a:t>
            </a:r>
            <a:r>
              <a:rPr kumimoji="1" lang="en-US" altLang="ja-JP" sz="1100" dirty="0">
                <a:latin typeface="BIZ UDゴシック" panose="020B0400000000000000" pitchFamily="49" charset="-128"/>
                <a:ea typeface="BIZ UDゴシック" panose="020B0400000000000000" pitchFamily="49" charset="-128"/>
              </a:rPr>
              <a:t>11</a:t>
            </a:r>
            <a:r>
              <a:rPr kumimoji="1" lang="ja-JP" altLang="en-US" sz="1100" dirty="0">
                <a:latin typeface="BIZ UDゴシック" panose="020B0400000000000000" pitchFamily="49" charset="-128"/>
                <a:ea typeface="BIZ UDゴシック" panose="020B0400000000000000" pitchFamily="49" charset="-128"/>
              </a:rPr>
              <a:t>日</a:t>
            </a:r>
            <a:r>
              <a:rPr kumimoji="1" lang="en-US" altLang="ja-JP" sz="1100" dirty="0">
                <a:latin typeface="BIZ UDゴシック" panose="020B0400000000000000" pitchFamily="49" charset="-128"/>
                <a:ea typeface="BIZ UDゴシック" panose="020B0400000000000000" pitchFamily="49" charset="-128"/>
              </a:rPr>
              <a:t>(</a:t>
            </a:r>
            <a:r>
              <a:rPr kumimoji="1" lang="ja-JP" altLang="en-US" sz="1100" dirty="0">
                <a:latin typeface="BIZ UDゴシック" panose="020B0400000000000000" pitchFamily="49" charset="-128"/>
                <a:ea typeface="BIZ UDゴシック" panose="020B0400000000000000" pitchFamily="49" charset="-128"/>
              </a:rPr>
              <a:t>土</a:t>
            </a:r>
            <a:r>
              <a:rPr kumimoji="1" lang="en-US" altLang="ja-JP" sz="1100" dirty="0">
                <a:latin typeface="BIZ UDゴシック" panose="020B0400000000000000" pitchFamily="49" charset="-128"/>
                <a:ea typeface="BIZ UDゴシック" panose="020B0400000000000000" pitchFamily="49" charset="-128"/>
              </a:rPr>
              <a:t>)</a:t>
            </a:r>
            <a:r>
              <a:rPr kumimoji="1" lang="ja-JP" altLang="en-US" sz="1100" dirty="0">
                <a:latin typeface="BIZ UDゴシック" panose="020B0400000000000000" pitchFamily="49" charset="-128"/>
                <a:ea typeface="BIZ UDゴシック" panose="020B0400000000000000" pitchFamily="49" charset="-128"/>
              </a:rPr>
              <a:t>は新型コロナウイルス感染対策を</a:t>
            </a:r>
            <a:r>
              <a:rPr lang="ja-JP" altLang="en-US" sz="1100" dirty="0">
                <a:latin typeface="BIZ UDゴシック" panose="020B0400000000000000" pitchFamily="49" charset="-128"/>
                <a:ea typeface="BIZ UDゴシック" panose="020B0400000000000000" pitchFamily="49" charset="-128"/>
              </a:rPr>
              <a:t>徹底し</a:t>
            </a:r>
            <a:r>
              <a:rPr kumimoji="1" lang="ja-JP" altLang="en-US" sz="1100" dirty="0">
                <a:latin typeface="BIZ UDゴシック" panose="020B0400000000000000" pitchFamily="49" charset="-128"/>
                <a:ea typeface="BIZ UDゴシック" panose="020B0400000000000000" pitchFamily="49" charset="-128"/>
              </a:rPr>
              <a:t>、</a:t>
            </a:r>
            <a:endParaRPr kumimoji="1" lang="en-US" altLang="ja-JP" sz="1100" dirty="0">
              <a:latin typeface="BIZ UDゴシック" panose="020B0400000000000000" pitchFamily="49" charset="-128"/>
              <a:ea typeface="BIZ UDゴシック" panose="020B0400000000000000" pitchFamily="49" charset="-128"/>
            </a:endParaRPr>
          </a:p>
          <a:p>
            <a:pPr>
              <a:lnSpc>
                <a:spcPts val="1550"/>
              </a:lnSpc>
            </a:pPr>
            <a:r>
              <a:rPr kumimoji="1" lang="ja-JP" altLang="en-US" sz="1100" dirty="0">
                <a:solidFill>
                  <a:srgbClr val="FF0000"/>
                </a:solidFill>
                <a:latin typeface="BIZ UDゴシック" panose="020B0400000000000000" pitchFamily="49" charset="-128"/>
                <a:ea typeface="BIZ UDゴシック" panose="020B0400000000000000" pitchFamily="49" charset="-128"/>
              </a:rPr>
              <a:t>バレンタインイベント</a:t>
            </a:r>
            <a:r>
              <a:rPr lang="ja-JP" altLang="en-US" sz="1100" dirty="0">
                <a:latin typeface="BIZ UDゴシック" panose="020B0400000000000000" pitchFamily="49" charset="-128"/>
                <a:ea typeface="BIZ UDゴシック" panose="020B0400000000000000" pitchFamily="49" charset="-128"/>
              </a:rPr>
              <a:t>を行いました！</a:t>
            </a:r>
            <a:br>
              <a:rPr lang="en-US" altLang="ja-JP" sz="1100" dirty="0">
                <a:latin typeface="BIZ UDゴシック" panose="020B0400000000000000" pitchFamily="49" charset="-128"/>
                <a:ea typeface="BIZ UDゴシック" panose="020B0400000000000000" pitchFamily="49" charset="-128"/>
              </a:rPr>
            </a:br>
            <a:r>
              <a:rPr lang="ja-JP" altLang="en-US" sz="1100" dirty="0">
                <a:latin typeface="BIZ UDゴシック" panose="020B0400000000000000" pitchFamily="49" charset="-128"/>
                <a:ea typeface="BIZ UDゴシック" panose="020B0400000000000000" pitchFamily="49" charset="-128"/>
              </a:rPr>
              <a:t>彩り鮮やかなギャラクシーチョコやスコーンを作り、皆さんで美味しくいただきました。</a:t>
            </a:r>
            <a:endParaRPr lang="en-US" altLang="ja-JP" sz="1100" dirty="0">
              <a:latin typeface="BIZ UDゴシック" panose="020B0400000000000000" pitchFamily="49" charset="-128"/>
              <a:ea typeface="BIZ UDゴシック" panose="020B0400000000000000" pitchFamily="49" charset="-128"/>
            </a:endParaRPr>
          </a:p>
          <a:p>
            <a:pPr>
              <a:lnSpc>
                <a:spcPts val="1550"/>
              </a:lnSpc>
            </a:pPr>
            <a:r>
              <a:rPr lang="ja-JP" altLang="en-US" sz="1100" dirty="0">
                <a:latin typeface="BIZ UDゴシック" panose="020B0400000000000000" pitchFamily="49" charset="-128"/>
                <a:ea typeface="BIZ UDゴシック" panose="020B0400000000000000" pitchFamily="49" charset="-128"/>
              </a:rPr>
              <a:t>ティオでは各事業所で様々なイベントを開催しております。</a:t>
            </a:r>
            <a:endParaRPr lang="en-US" altLang="ja-JP" sz="1100" dirty="0">
              <a:latin typeface="BIZ UDゴシック" panose="020B0400000000000000" pitchFamily="49" charset="-128"/>
              <a:ea typeface="BIZ UDゴシック" panose="020B0400000000000000" pitchFamily="49" charset="-128"/>
            </a:endParaRPr>
          </a:p>
          <a:p>
            <a:pPr>
              <a:lnSpc>
                <a:spcPts val="1550"/>
              </a:lnSpc>
            </a:pPr>
            <a:r>
              <a:rPr lang="ja-JP" altLang="en-US" sz="1100" dirty="0">
                <a:latin typeface="BIZ UDゴシック" panose="020B0400000000000000" pitchFamily="49" charset="-128"/>
                <a:ea typeface="BIZ UDゴシック" panose="020B0400000000000000" pitchFamily="49" charset="-128"/>
              </a:rPr>
              <a:t>ご参加をお待ちしております。</a:t>
            </a:r>
            <a:endParaRPr lang="en-US" altLang="ja-JP" sz="1100" dirty="0">
              <a:latin typeface="BIZ UDゴシック" panose="020B0400000000000000" pitchFamily="49" charset="-128"/>
              <a:ea typeface="BIZ UDゴシック" panose="020B0400000000000000" pitchFamily="49" charset="-128"/>
            </a:endParaRPr>
          </a:p>
        </p:txBody>
      </p:sp>
      <p:sp>
        <p:nvSpPr>
          <p:cNvPr id="52" name="正方形/長方形 51">
            <a:extLst>
              <a:ext uri="{FF2B5EF4-FFF2-40B4-BE49-F238E27FC236}">
                <a16:creationId xmlns:a16="http://schemas.microsoft.com/office/drawing/2014/main" id="{00000000-0008-0000-0000-000017000000}"/>
              </a:ext>
            </a:extLst>
          </p:cNvPr>
          <p:cNvSpPr/>
          <p:nvPr/>
        </p:nvSpPr>
        <p:spPr>
          <a:xfrm>
            <a:off x="1234816" y="2181685"/>
            <a:ext cx="5160754" cy="50019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2400" b="1" spc="300" dirty="0">
                <a:solidFill>
                  <a:schemeClr val="accent1">
                    <a:lumMod val="75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職</a:t>
            </a:r>
            <a:r>
              <a:rPr lang="ja-JP" altLang="en-US" b="1" spc="300" dirty="0">
                <a:solidFill>
                  <a:schemeClr val="accent1">
                    <a:lumMod val="75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場体験実習面談会に行ってきました！</a:t>
            </a:r>
            <a:endParaRPr lang="en-US" altLang="ja-JP" b="1" spc="300" dirty="0">
              <a:solidFill>
                <a:schemeClr val="accent1">
                  <a:lumMod val="75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53" name="テキスト ボックス 9">
            <a:extLst>
              <a:ext uri="{FF2B5EF4-FFF2-40B4-BE49-F238E27FC236}">
                <a16:creationId xmlns:a16="http://schemas.microsoft.com/office/drawing/2014/main" id="{00000000-0008-0000-0000-000018000000}"/>
              </a:ext>
            </a:extLst>
          </p:cNvPr>
          <p:cNvSpPr txBox="1"/>
          <p:nvPr/>
        </p:nvSpPr>
        <p:spPr>
          <a:xfrm>
            <a:off x="591760" y="2648421"/>
            <a:ext cx="5022195" cy="1538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50"/>
              </a:lnSpc>
            </a:pPr>
            <a:r>
              <a:rPr lang="en-US" altLang="ja-JP" sz="1100" dirty="0">
                <a:latin typeface="BIZ UDゴシック" panose="020B0400000000000000" pitchFamily="49" charset="-128"/>
                <a:ea typeface="BIZ UDゴシック" panose="020B0400000000000000" pitchFamily="49" charset="-128"/>
              </a:rPr>
              <a:t>2</a:t>
            </a:r>
            <a:r>
              <a:rPr lang="ja-JP" altLang="en-US" sz="1100" dirty="0">
                <a:latin typeface="BIZ UDゴシック" panose="020B0400000000000000" pitchFamily="49" charset="-128"/>
                <a:ea typeface="BIZ UDゴシック" panose="020B0400000000000000" pitchFamily="49" charset="-128"/>
              </a:rPr>
              <a:t>月</a:t>
            </a:r>
            <a:r>
              <a:rPr lang="en-US" altLang="ja-JP" sz="1100" dirty="0">
                <a:latin typeface="BIZ UDゴシック" panose="020B0400000000000000" pitchFamily="49" charset="-128"/>
                <a:ea typeface="BIZ UDゴシック" panose="020B0400000000000000" pitchFamily="49" charset="-128"/>
              </a:rPr>
              <a:t>21</a:t>
            </a:r>
            <a:r>
              <a:rPr lang="ja-JP" altLang="en-US" sz="1100" dirty="0">
                <a:latin typeface="BIZ UDゴシック" panose="020B0400000000000000" pitchFamily="49" charset="-128"/>
                <a:ea typeface="BIZ UDゴシック" panose="020B0400000000000000" pitchFamily="49" charset="-128"/>
              </a:rPr>
              <a:t>日</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火</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、ティオ森下に通所されている利用者さんが</a:t>
            </a:r>
            <a:endParaRPr lang="en-US" altLang="ja-JP" sz="1100" dirty="0">
              <a:latin typeface="BIZ UDゴシック" panose="020B0400000000000000" pitchFamily="49" charset="-128"/>
              <a:ea typeface="BIZ UDゴシック" panose="020B0400000000000000" pitchFamily="49" charset="-128"/>
            </a:endParaRPr>
          </a:p>
          <a:p>
            <a:pPr>
              <a:lnSpc>
                <a:spcPts val="1550"/>
              </a:lnSpc>
            </a:pPr>
            <a:r>
              <a:rPr lang="ja-JP" altLang="en-US" sz="1100" dirty="0">
                <a:latin typeface="BIZ UDゴシック" panose="020B0400000000000000" pitchFamily="49" charset="-128"/>
                <a:ea typeface="BIZ UDゴシック" panose="020B0400000000000000" pitchFamily="49" charset="-128"/>
              </a:rPr>
              <a:t>職場体験実習面談会に参加されました。</a:t>
            </a:r>
            <a:endParaRPr lang="en-US" altLang="ja-JP" sz="1100" dirty="0">
              <a:latin typeface="BIZ UDゴシック" panose="020B0400000000000000" pitchFamily="49" charset="-128"/>
              <a:ea typeface="BIZ UDゴシック" panose="020B0400000000000000" pitchFamily="49" charset="-128"/>
            </a:endParaRPr>
          </a:p>
          <a:p>
            <a:pPr>
              <a:lnSpc>
                <a:spcPts val="1550"/>
              </a:lnSpc>
            </a:pPr>
            <a:r>
              <a:rPr lang="ja-JP" altLang="en-US" sz="1100" dirty="0">
                <a:latin typeface="BIZ UDゴシック" panose="020B0400000000000000" pitchFamily="49" charset="-128"/>
                <a:ea typeface="BIZ UDゴシック" panose="020B0400000000000000" pitchFamily="49" charset="-128"/>
              </a:rPr>
              <a:t>緊張されていたものの、しっかりと受け答えができており、</a:t>
            </a:r>
            <a:endParaRPr lang="en-US" altLang="ja-JP" sz="1100" dirty="0">
              <a:latin typeface="BIZ UDゴシック" panose="020B0400000000000000" pitchFamily="49" charset="-128"/>
              <a:ea typeface="BIZ UDゴシック" panose="020B0400000000000000" pitchFamily="49" charset="-128"/>
            </a:endParaRPr>
          </a:p>
          <a:p>
            <a:pPr>
              <a:lnSpc>
                <a:spcPts val="1550"/>
              </a:lnSpc>
            </a:pPr>
            <a:r>
              <a:rPr lang="ja-JP" altLang="en-US" sz="1100" dirty="0">
                <a:latin typeface="BIZ UDゴシック" panose="020B0400000000000000" pitchFamily="49" charset="-128"/>
                <a:ea typeface="BIZ UDゴシック" panose="020B0400000000000000" pitchFamily="49" charset="-128"/>
              </a:rPr>
              <a:t>模擬面接の成果を発揮されていました。</a:t>
            </a:r>
            <a:endParaRPr lang="en-US" altLang="ja-JP" sz="1100" dirty="0">
              <a:latin typeface="BIZ UDゴシック" panose="020B0400000000000000" pitchFamily="49" charset="-128"/>
              <a:ea typeface="BIZ UDゴシック" panose="020B0400000000000000" pitchFamily="49" charset="-128"/>
            </a:endParaRPr>
          </a:p>
          <a:p>
            <a:pPr>
              <a:lnSpc>
                <a:spcPts val="1550"/>
              </a:lnSpc>
            </a:pPr>
            <a:r>
              <a:rPr lang="ja-JP" altLang="en-US" sz="1100" dirty="0">
                <a:latin typeface="BIZ UDゴシック" panose="020B0400000000000000" pitchFamily="49" charset="-128"/>
                <a:ea typeface="BIZ UDゴシック" panose="020B0400000000000000" pitchFamily="49" charset="-128"/>
              </a:rPr>
              <a:t>職場体験実習面談会にご興味のある方は、ぜひティオ森下まで</a:t>
            </a:r>
            <a:endParaRPr lang="en-US" altLang="ja-JP" sz="1100" dirty="0">
              <a:latin typeface="BIZ UDゴシック" panose="020B0400000000000000" pitchFamily="49" charset="-128"/>
              <a:ea typeface="BIZ UDゴシック" panose="020B0400000000000000" pitchFamily="49" charset="-128"/>
            </a:endParaRPr>
          </a:p>
          <a:p>
            <a:pPr>
              <a:lnSpc>
                <a:spcPts val="1550"/>
              </a:lnSpc>
            </a:pPr>
            <a:r>
              <a:rPr lang="ja-JP" altLang="en-US" sz="1100" dirty="0">
                <a:latin typeface="BIZ UDゴシック" panose="020B0400000000000000" pitchFamily="49" charset="-128"/>
                <a:ea typeface="BIZ UDゴシック" panose="020B0400000000000000" pitchFamily="49" charset="-128"/>
              </a:rPr>
              <a:t>お問い合わせください！</a:t>
            </a:r>
            <a:endParaRPr lang="en-US" altLang="ja-JP" sz="1100" dirty="0">
              <a:latin typeface="BIZ UDゴシック" panose="020B0400000000000000" pitchFamily="49" charset="-128"/>
              <a:ea typeface="BIZ UDゴシック" panose="020B0400000000000000" pitchFamily="49" charset="-128"/>
            </a:endParaRPr>
          </a:p>
          <a:p>
            <a:pPr>
              <a:lnSpc>
                <a:spcPts val="1550"/>
              </a:lnSpc>
            </a:pPr>
            <a:endParaRPr lang="en-US" altLang="ja-JP" sz="1100" dirty="0">
              <a:latin typeface="BIZ UDゴシック" panose="020B0400000000000000" pitchFamily="49" charset="-128"/>
              <a:ea typeface="BIZ UDゴシック" panose="020B0400000000000000" pitchFamily="49" charset="-128"/>
            </a:endParaRPr>
          </a:p>
        </p:txBody>
      </p:sp>
      <p:sp>
        <p:nvSpPr>
          <p:cNvPr id="54" name="テキスト ボックス 7">
            <a:extLst>
              <a:ext uri="{FF2B5EF4-FFF2-40B4-BE49-F238E27FC236}">
                <a16:creationId xmlns:a16="http://schemas.microsoft.com/office/drawing/2014/main" id="{00000000-0008-0000-0000-000019000000}"/>
              </a:ext>
            </a:extLst>
          </p:cNvPr>
          <p:cNvSpPr txBox="1"/>
          <p:nvPr/>
        </p:nvSpPr>
        <p:spPr>
          <a:xfrm>
            <a:off x="568336" y="985689"/>
            <a:ext cx="6155041" cy="11279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550"/>
              </a:lnSpc>
            </a:pPr>
            <a:r>
              <a:rPr lang="en-US" altLang="ja-JP" sz="1100" i="0">
                <a:effectLst/>
                <a:latin typeface="BIZ UDゴシック" panose="020B0400000000000000" pitchFamily="49" charset="-128"/>
                <a:ea typeface="BIZ UDゴシック" panose="020B0400000000000000" pitchFamily="49" charset="-128"/>
              </a:rPr>
              <a:t>2</a:t>
            </a:r>
            <a:r>
              <a:rPr lang="ja-JP" altLang="en-US" sz="1100" i="0">
                <a:effectLst/>
                <a:latin typeface="BIZ UDゴシック" panose="020B0400000000000000" pitchFamily="49" charset="-128"/>
                <a:ea typeface="BIZ UDゴシック" panose="020B0400000000000000" pitchFamily="49" charset="-128"/>
              </a:rPr>
              <a:t>月から新プログラムが</a:t>
            </a:r>
            <a:r>
              <a:rPr lang="ja-JP" altLang="en-US" sz="1100">
                <a:latin typeface="BIZ UDゴシック" panose="020B0400000000000000" pitchFamily="49" charset="-128"/>
                <a:ea typeface="BIZ UDゴシック" panose="020B0400000000000000" pitchFamily="49" charset="-128"/>
              </a:rPr>
              <a:t>開始しました！</a:t>
            </a:r>
            <a:endParaRPr lang="en-US" altLang="ja-JP" sz="1100">
              <a:latin typeface="BIZ UDゴシック" panose="020B0400000000000000" pitchFamily="49" charset="-128"/>
              <a:ea typeface="BIZ UDゴシック" panose="020B0400000000000000" pitchFamily="49" charset="-128"/>
            </a:endParaRPr>
          </a:p>
          <a:p>
            <a:pPr algn="l">
              <a:lnSpc>
                <a:spcPts val="1550"/>
              </a:lnSpc>
            </a:pPr>
            <a:r>
              <a:rPr lang="ja-JP" altLang="en-US" sz="1100" i="0">
                <a:effectLst/>
                <a:latin typeface="BIZ UDゴシック" panose="020B0400000000000000" pitchFamily="49" charset="-128"/>
                <a:ea typeface="BIZ UDゴシック" panose="020B0400000000000000" pitchFamily="49" charset="-128"/>
              </a:rPr>
              <a:t>毎週火曜日に</a:t>
            </a:r>
            <a:r>
              <a:rPr lang="ja-JP" altLang="en-US" sz="1100" b="1" i="0">
                <a:solidFill>
                  <a:srgbClr val="0066FF"/>
                </a:solidFill>
                <a:effectLst/>
                <a:latin typeface="BIZ UDゴシック" panose="020B0400000000000000" pitchFamily="49" charset="-128"/>
                <a:ea typeface="BIZ UDゴシック" panose="020B0400000000000000" pitchFamily="49" charset="-128"/>
              </a:rPr>
              <a:t>メンタル強化プログラム</a:t>
            </a:r>
            <a:r>
              <a:rPr lang="ja-JP" altLang="en-US" sz="1100" i="0">
                <a:effectLst/>
                <a:latin typeface="BIZ UDゴシック" panose="020B0400000000000000" pitchFamily="49" charset="-128"/>
                <a:ea typeface="BIZ UDゴシック" panose="020B0400000000000000" pitchFamily="49" charset="-128"/>
              </a:rPr>
              <a:t>を開催いたします。</a:t>
            </a:r>
            <a:endParaRPr lang="en-US" altLang="ja-JP" sz="1100" i="0">
              <a:effectLst/>
              <a:latin typeface="BIZ UDゴシック" panose="020B0400000000000000" pitchFamily="49" charset="-128"/>
              <a:ea typeface="BIZ UDゴシック" panose="020B0400000000000000" pitchFamily="49" charset="-128"/>
            </a:endParaRPr>
          </a:p>
          <a:p>
            <a:pPr algn="l">
              <a:lnSpc>
                <a:spcPts val="1550"/>
              </a:lnSpc>
            </a:pPr>
            <a:r>
              <a:rPr lang="ja-JP" altLang="en-US" sz="1100">
                <a:latin typeface="BIZ UDゴシック" panose="020B0400000000000000" pitchFamily="49" charset="-128"/>
                <a:ea typeface="BIZ UDゴシック" panose="020B0400000000000000" pitchFamily="49" charset="-128"/>
              </a:rPr>
              <a:t>メンタル強化プログラムでは、アンガーマネジメントなどの心理トレーニングを行い、</a:t>
            </a:r>
            <a:endParaRPr lang="en-US" altLang="ja-JP" sz="1100">
              <a:latin typeface="BIZ UDゴシック" panose="020B0400000000000000" pitchFamily="49" charset="-128"/>
              <a:ea typeface="BIZ UDゴシック" panose="020B0400000000000000" pitchFamily="49" charset="-128"/>
            </a:endParaRPr>
          </a:p>
          <a:p>
            <a:pPr algn="l">
              <a:lnSpc>
                <a:spcPts val="1550"/>
              </a:lnSpc>
            </a:pPr>
            <a:r>
              <a:rPr lang="ja-JP" altLang="en-US" sz="1100">
                <a:latin typeface="BIZ UDゴシック" panose="020B0400000000000000" pitchFamily="49" charset="-128"/>
                <a:ea typeface="BIZ UDゴシック" panose="020B0400000000000000" pitchFamily="49" charset="-128"/>
              </a:rPr>
              <a:t>メンタル安定を図ることを目的としています。</a:t>
            </a:r>
            <a:endParaRPr lang="en-US" altLang="ja-JP" sz="1100">
              <a:latin typeface="BIZ UDゴシック" panose="020B0400000000000000" pitchFamily="49" charset="-128"/>
              <a:ea typeface="BIZ UDゴシック" panose="020B0400000000000000" pitchFamily="49" charset="-128"/>
            </a:endParaRPr>
          </a:p>
          <a:p>
            <a:pPr algn="l">
              <a:lnSpc>
                <a:spcPts val="1550"/>
              </a:lnSpc>
            </a:pPr>
            <a:r>
              <a:rPr lang="ja-JP" altLang="en-US" sz="1100">
                <a:latin typeface="BIZ UDゴシック" panose="020B0400000000000000" pitchFamily="49" charset="-128"/>
                <a:ea typeface="BIZ UDゴシック" panose="020B0400000000000000" pitchFamily="49" charset="-128"/>
              </a:rPr>
              <a:t>ご興味のある方はぜひご参加ください。</a:t>
            </a:r>
            <a:endParaRPr lang="en-US" altLang="ja-JP" sz="1100">
              <a:latin typeface="BIZ UDゴシック" panose="020B0400000000000000" pitchFamily="49" charset="-128"/>
              <a:ea typeface="BIZ UDゴシック" panose="020B0400000000000000" pitchFamily="49" charset="-128"/>
            </a:endParaRPr>
          </a:p>
        </p:txBody>
      </p:sp>
      <p:sp>
        <p:nvSpPr>
          <p:cNvPr id="55" name="正方形/長方形 54">
            <a:extLst>
              <a:ext uri="{FF2B5EF4-FFF2-40B4-BE49-F238E27FC236}">
                <a16:creationId xmlns:a16="http://schemas.microsoft.com/office/drawing/2014/main" id="{00000000-0008-0000-0000-00001A000000}"/>
              </a:ext>
            </a:extLst>
          </p:cNvPr>
          <p:cNvSpPr/>
          <p:nvPr/>
        </p:nvSpPr>
        <p:spPr>
          <a:xfrm>
            <a:off x="1241746" y="539468"/>
            <a:ext cx="6082439" cy="504675"/>
          </a:xfrm>
          <a:prstGeom prst="rect">
            <a:avLst/>
          </a:prstGeom>
          <a:noFill/>
          <a:ln>
            <a:noFill/>
          </a:ln>
          <a:effectLst/>
        </p:spPr>
        <p:txBody>
          <a:bodyPr wrap="square" lIns="91440" tIns="45720" rIns="91440" bIns="45720">
            <a:spAutoFit/>
            <a:scene3d>
              <a:camera prst="perspectiveAbove"/>
              <a:lightRig rig="threePt" dir="t"/>
            </a:scene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2400" b="1" spc="300" dirty="0">
                <a:solidFill>
                  <a:schemeClr val="accent1">
                    <a:lumMod val="75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新</a:t>
            </a:r>
            <a:r>
              <a:rPr lang="ja-JP" altLang="en-US" b="1" spc="300" dirty="0">
                <a:solidFill>
                  <a:schemeClr val="accent1">
                    <a:lumMod val="75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訓練プログラム紹介</a:t>
            </a:r>
          </a:p>
        </p:txBody>
      </p:sp>
      <p:pic>
        <p:nvPicPr>
          <p:cNvPr id="56" name="図 55">
            <a:extLst>
              <a:ext uri="{FF2B5EF4-FFF2-40B4-BE49-F238E27FC236}">
                <a16:creationId xmlns:a16="http://schemas.microsoft.com/office/drawing/2014/main" id="{00000000-0008-0000-0000-00001D00000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Lst>
          </a:blip>
          <a:srcRect r="51278"/>
          <a:stretch>
            <a:fillRect/>
          </a:stretch>
        </p:blipFill>
        <p:spPr>
          <a:xfrm>
            <a:off x="716324" y="2234520"/>
            <a:ext cx="635829" cy="362722"/>
          </a:xfrm>
          <a:custGeom>
            <a:avLst/>
            <a:gdLst>
              <a:gd name="connsiteX0" fmla="*/ 0 w 1204732"/>
              <a:gd name="connsiteY0" fmla="*/ 0 h 689536"/>
              <a:gd name="connsiteX1" fmla="*/ 1184255 w 1204732"/>
              <a:gd name="connsiteY1" fmla="*/ 0 h 689536"/>
              <a:gd name="connsiteX2" fmla="*/ 1185930 w 1204732"/>
              <a:gd name="connsiteY2" fmla="*/ 1608 h 689536"/>
              <a:gd name="connsiteX3" fmla="*/ 1202125 w 1204732"/>
              <a:gd name="connsiteY3" fmla="*/ 25542 h 689536"/>
              <a:gd name="connsiteX4" fmla="*/ 1202125 w 1204732"/>
              <a:gd name="connsiteY4" fmla="*/ 51736 h 689536"/>
              <a:gd name="connsiteX5" fmla="*/ 1180694 w 1204732"/>
              <a:gd name="connsiteY5" fmla="*/ 80311 h 689536"/>
              <a:gd name="connsiteX6" fmla="*/ 1168788 w 1204732"/>
              <a:gd name="connsiteY6" fmla="*/ 77929 h 689536"/>
              <a:gd name="connsiteX7" fmla="*/ 1140213 w 1204732"/>
              <a:gd name="connsiteY7" fmla="*/ 94598 h 689536"/>
              <a:gd name="connsiteX8" fmla="*/ 1121163 w 1204732"/>
              <a:gd name="connsiteY8" fmla="*/ 106504 h 689536"/>
              <a:gd name="connsiteX9" fmla="*/ 1114019 w 1204732"/>
              <a:gd name="connsiteY9" fmla="*/ 120792 h 689536"/>
              <a:gd name="connsiteX10" fmla="*/ 1102113 w 1204732"/>
              <a:gd name="connsiteY10" fmla="*/ 244617 h 689536"/>
              <a:gd name="connsiteX11" fmla="*/ 1099732 w 1204732"/>
              <a:gd name="connsiteY11" fmla="*/ 263667 h 689536"/>
              <a:gd name="connsiteX12" fmla="*/ 1097350 w 1204732"/>
              <a:gd name="connsiteY12" fmla="*/ 287479 h 689536"/>
              <a:gd name="connsiteX13" fmla="*/ 1092588 w 1204732"/>
              <a:gd name="connsiteY13" fmla="*/ 318436 h 689536"/>
              <a:gd name="connsiteX14" fmla="*/ 1090207 w 1204732"/>
              <a:gd name="connsiteY14" fmla="*/ 358917 h 689536"/>
              <a:gd name="connsiteX15" fmla="*/ 1085444 w 1204732"/>
              <a:gd name="connsiteY15" fmla="*/ 413686 h 689536"/>
              <a:gd name="connsiteX16" fmla="*/ 1083063 w 1204732"/>
              <a:gd name="connsiteY16" fmla="*/ 620854 h 689536"/>
              <a:gd name="connsiteX17" fmla="*/ 1073538 w 1204732"/>
              <a:gd name="connsiteY17" fmla="*/ 642286 h 689536"/>
              <a:gd name="connsiteX18" fmla="*/ 1059250 w 1204732"/>
              <a:gd name="connsiteY18" fmla="*/ 656573 h 689536"/>
              <a:gd name="connsiteX19" fmla="*/ 1023532 w 1204732"/>
              <a:gd name="connsiteY19" fmla="*/ 675623 h 689536"/>
              <a:gd name="connsiteX20" fmla="*/ 985432 w 1204732"/>
              <a:gd name="connsiteY20" fmla="*/ 682767 h 689536"/>
              <a:gd name="connsiteX21" fmla="*/ 949713 w 1204732"/>
              <a:gd name="connsiteY21" fmla="*/ 685148 h 689536"/>
              <a:gd name="connsiteX22" fmla="*/ 930046 w 1204732"/>
              <a:gd name="connsiteY22" fmla="*/ 689536 h 689536"/>
              <a:gd name="connsiteX23" fmla="*/ 58469 w 1204732"/>
              <a:gd name="connsiteY23" fmla="*/ 689536 h 689536"/>
              <a:gd name="connsiteX24" fmla="*/ 42457 w 1204732"/>
              <a:gd name="connsiteY24" fmla="*/ 680386 h 689536"/>
              <a:gd name="connsiteX25" fmla="*/ 8487 w 1204732"/>
              <a:gd name="connsiteY25" fmla="*/ 648484 h 689536"/>
              <a:gd name="connsiteX26" fmla="*/ 0 w 1204732"/>
              <a:gd name="connsiteY26" fmla="*/ 636939 h 6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4732" h="689536">
                <a:moveTo>
                  <a:pt x="0" y="0"/>
                </a:moveTo>
                <a:lnTo>
                  <a:pt x="1184255" y="0"/>
                </a:lnTo>
                <a:lnTo>
                  <a:pt x="1185930" y="1608"/>
                </a:lnTo>
                <a:cubicBezTo>
                  <a:pt x="1195664" y="10500"/>
                  <a:pt x="1193003" y="7296"/>
                  <a:pt x="1202125" y="25542"/>
                </a:cubicBezTo>
                <a:cubicBezTo>
                  <a:pt x="1203995" y="34888"/>
                  <a:pt x="1206914" y="42159"/>
                  <a:pt x="1202125" y="51736"/>
                </a:cubicBezTo>
                <a:cubicBezTo>
                  <a:pt x="1200845" y="54295"/>
                  <a:pt x="1186250" y="75946"/>
                  <a:pt x="1180694" y="80311"/>
                </a:cubicBezTo>
                <a:cubicBezTo>
                  <a:pt x="1175138" y="84676"/>
                  <a:pt x="1172605" y="76582"/>
                  <a:pt x="1168788" y="77929"/>
                </a:cubicBezTo>
                <a:cubicBezTo>
                  <a:pt x="1158389" y="81599"/>
                  <a:pt x="1149718" y="89007"/>
                  <a:pt x="1140213" y="94598"/>
                </a:cubicBezTo>
                <a:cubicBezTo>
                  <a:pt x="1128013" y="101775"/>
                  <a:pt x="1130822" y="100065"/>
                  <a:pt x="1121163" y="106504"/>
                </a:cubicBezTo>
                <a:cubicBezTo>
                  <a:pt x="1118782" y="111267"/>
                  <a:pt x="1114618" y="115501"/>
                  <a:pt x="1114019" y="120792"/>
                </a:cubicBezTo>
                <a:cubicBezTo>
                  <a:pt x="1098601" y="256984"/>
                  <a:pt x="1121672" y="195714"/>
                  <a:pt x="1102113" y="244617"/>
                </a:cubicBezTo>
                <a:cubicBezTo>
                  <a:pt x="1101319" y="250967"/>
                  <a:pt x="1100439" y="257307"/>
                  <a:pt x="1099732" y="263667"/>
                </a:cubicBezTo>
                <a:cubicBezTo>
                  <a:pt x="1098851" y="271595"/>
                  <a:pt x="1098382" y="279569"/>
                  <a:pt x="1097350" y="287479"/>
                </a:cubicBezTo>
                <a:cubicBezTo>
                  <a:pt x="1096000" y="297832"/>
                  <a:pt x="1094175" y="308117"/>
                  <a:pt x="1092588" y="318436"/>
                </a:cubicBezTo>
                <a:cubicBezTo>
                  <a:pt x="1091794" y="331930"/>
                  <a:pt x="1091218" y="345438"/>
                  <a:pt x="1090207" y="358917"/>
                </a:cubicBezTo>
                <a:cubicBezTo>
                  <a:pt x="1088836" y="377191"/>
                  <a:pt x="1085444" y="413686"/>
                  <a:pt x="1085444" y="413686"/>
                </a:cubicBezTo>
                <a:cubicBezTo>
                  <a:pt x="1084650" y="482742"/>
                  <a:pt x="1086655" y="551887"/>
                  <a:pt x="1083063" y="620854"/>
                </a:cubicBezTo>
                <a:cubicBezTo>
                  <a:pt x="1082656" y="628661"/>
                  <a:pt x="1077034" y="635294"/>
                  <a:pt x="1073538" y="642286"/>
                </a:cubicBezTo>
                <a:cubicBezTo>
                  <a:pt x="1070051" y="649260"/>
                  <a:pt x="1066242" y="652525"/>
                  <a:pt x="1059250" y="656573"/>
                </a:cubicBezTo>
                <a:cubicBezTo>
                  <a:pt x="1047572" y="663334"/>
                  <a:pt x="1036704" y="672696"/>
                  <a:pt x="1023532" y="675623"/>
                </a:cubicBezTo>
                <a:cubicBezTo>
                  <a:pt x="1008954" y="678863"/>
                  <a:pt x="999886" y="681453"/>
                  <a:pt x="985432" y="682767"/>
                </a:cubicBezTo>
                <a:cubicBezTo>
                  <a:pt x="973548" y="683847"/>
                  <a:pt x="961619" y="684354"/>
                  <a:pt x="949713" y="685148"/>
                </a:cubicBezTo>
                <a:lnTo>
                  <a:pt x="930046" y="689536"/>
                </a:lnTo>
                <a:lnTo>
                  <a:pt x="58469" y="689536"/>
                </a:lnTo>
                <a:lnTo>
                  <a:pt x="42457" y="680386"/>
                </a:lnTo>
                <a:cubicBezTo>
                  <a:pt x="27443" y="668187"/>
                  <a:pt x="17264" y="658575"/>
                  <a:pt x="8487" y="648484"/>
                </a:cubicBezTo>
                <a:lnTo>
                  <a:pt x="0" y="636939"/>
                </a:lnTo>
                <a:close/>
              </a:path>
            </a:pathLst>
          </a:custGeom>
        </p:spPr>
      </p:pic>
      <p:pic>
        <p:nvPicPr>
          <p:cNvPr id="57" name="図 56">
            <a:extLst>
              <a:ext uri="{FF2B5EF4-FFF2-40B4-BE49-F238E27FC236}">
                <a16:creationId xmlns:a16="http://schemas.microsoft.com/office/drawing/2014/main" id="{00000000-0008-0000-0000-00001E00000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Lst>
          </a:blip>
          <a:srcRect r="51278"/>
          <a:stretch>
            <a:fillRect/>
          </a:stretch>
        </p:blipFill>
        <p:spPr>
          <a:xfrm>
            <a:off x="775039" y="4075474"/>
            <a:ext cx="635829" cy="371079"/>
          </a:xfrm>
          <a:custGeom>
            <a:avLst/>
            <a:gdLst>
              <a:gd name="connsiteX0" fmla="*/ 0 w 1204732"/>
              <a:gd name="connsiteY0" fmla="*/ 0 h 689536"/>
              <a:gd name="connsiteX1" fmla="*/ 1184255 w 1204732"/>
              <a:gd name="connsiteY1" fmla="*/ 0 h 689536"/>
              <a:gd name="connsiteX2" fmla="*/ 1185930 w 1204732"/>
              <a:gd name="connsiteY2" fmla="*/ 1608 h 689536"/>
              <a:gd name="connsiteX3" fmla="*/ 1202125 w 1204732"/>
              <a:gd name="connsiteY3" fmla="*/ 25542 h 689536"/>
              <a:gd name="connsiteX4" fmla="*/ 1202125 w 1204732"/>
              <a:gd name="connsiteY4" fmla="*/ 51736 h 689536"/>
              <a:gd name="connsiteX5" fmla="*/ 1180694 w 1204732"/>
              <a:gd name="connsiteY5" fmla="*/ 80311 h 689536"/>
              <a:gd name="connsiteX6" fmla="*/ 1168788 w 1204732"/>
              <a:gd name="connsiteY6" fmla="*/ 77929 h 689536"/>
              <a:gd name="connsiteX7" fmla="*/ 1140213 w 1204732"/>
              <a:gd name="connsiteY7" fmla="*/ 94598 h 689536"/>
              <a:gd name="connsiteX8" fmla="*/ 1121163 w 1204732"/>
              <a:gd name="connsiteY8" fmla="*/ 106504 h 689536"/>
              <a:gd name="connsiteX9" fmla="*/ 1114019 w 1204732"/>
              <a:gd name="connsiteY9" fmla="*/ 120792 h 689536"/>
              <a:gd name="connsiteX10" fmla="*/ 1102113 w 1204732"/>
              <a:gd name="connsiteY10" fmla="*/ 244617 h 689536"/>
              <a:gd name="connsiteX11" fmla="*/ 1099732 w 1204732"/>
              <a:gd name="connsiteY11" fmla="*/ 263667 h 689536"/>
              <a:gd name="connsiteX12" fmla="*/ 1097350 w 1204732"/>
              <a:gd name="connsiteY12" fmla="*/ 287479 h 689536"/>
              <a:gd name="connsiteX13" fmla="*/ 1092588 w 1204732"/>
              <a:gd name="connsiteY13" fmla="*/ 318436 h 689536"/>
              <a:gd name="connsiteX14" fmla="*/ 1090207 w 1204732"/>
              <a:gd name="connsiteY14" fmla="*/ 358917 h 689536"/>
              <a:gd name="connsiteX15" fmla="*/ 1085444 w 1204732"/>
              <a:gd name="connsiteY15" fmla="*/ 413686 h 689536"/>
              <a:gd name="connsiteX16" fmla="*/ 1083063 w 1204732"/>
              <a:gd name="connsiteY16" fmla="*/ 620854 h 689536"/>
              <a:gd name="connsiteX17" fmla="*/ 1073538 w 1204732"/>
              <a:gd name="connsiteY17" fmla="*/ 642286 h 689536"/>
              <a:gd name="connsiteX18" fmla="*/ 1059250 w 1204732"/>
              <a:gd name="connsiteY18" fmla="*/ 656573 h 689536"/>
              <a:gd name="connsiteX19" fmla="*/ 1023532 w 1204732"/>
              <a:gd name="connsiteY19" fmla="*/ 675623 h 689536"/>
              <a:gd name="connsiteX20" fmla="*/ 985432 w 1204732"/>
              <a:gd name="connsiteY20" fmla="*/ 682767 h 689536"/>
              <a:gd name="connsiteX21" fmla="*/ 949713 w 1204732"/>
              <a:gd name="connsiteY21" fmla="*/ 685148 h 689536"/>
              <a:gd name="connsiteX22" fmla="*/ 930046 w 1204732"/>
              <a:gd name="connsiteY22" fmla="*/ 689536 h 689536"/>
              <a:gd name="connsiteX23" fmla="*/ 58469 w 1204732"/>
              <a:gd name="connsiteY23" fmla="*/ 689536 h 689536"/>
              <a:gd name="connsiteX24" fmla="*/ 42457 w 1204732"/>
              <a:gd name="connsiteY24" fmla="*/ 680386 h 689536"/>
              <a:gd name="connsiteX25" fmla="*/ 8487 w 1204732"/>
              <a:gd name="connsiteY25" fmla="*/ 648484 h 689536"/>
              <a:gd name="connsiteX26" fmla="*/ 0 w 1204732"/>
              <a:gd name="connsiteY26" fmla="*/ 636939 h 6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4732" h="689536">
                <a:moveTo>
                  <a:pt x="0" y="0"/>
                </a:moveTo>
                <a:lnTo>
                  <a:pt x="1184255" y="0"/>
                </a:lnTo>
                <a:lnTo>
                  <a:pt x="1185930" y="1608"/>
                </a:lnTo>
                <a:cubicBezTo>
                  <a:pt x="1195664" y="10500"/>
                  <a:pt x="1193003" y="7296"/>
                  <a:pt x="1202125" y="25542"/>
                </a:cubicBezTo>
                <a:cubicBezTo>
                  <a:pt x="1203995" y="34888"/>
                  <a:pt x="1206914" y="42159"/>
                  <a:pt x="1202125" y="51736"/>
                </a:cubicBezTo>
                <a:cubicBezTo>
                  <a:pt x="1200845" y="54295"/>
                  <a:pt x="1186250" y="75946"/>
                  <a:pt x="1180694" y="80311"/>
                </a:cubicBezTo>
                <a:cubicBezTo>
                  <a:pt x="1175138" y="84676"/>
                  <a:pt x="1172605" y="76582"/>
                  <a:pt x="1168788" y="77929"/>
                </a:cubicBezTo>
                <a:cubicBezTo>
                  <a:pt x="1158389" y="81599"/>
                  <a:pt x="1149718" y="89007"/>
                  <a:pt x="1140213" y="94598"/>
                </a:cubicBezTo>
                <a:cubicBezTo>
                  <a:pt x="1128013" y="101775"/>
                  <a:pt x="1130822" y="100065"/>
                  <a:pt x="1121163" y="106504"/>
                </a:cubicBezTo>
                <a:cubicBezTo>
                  <a:pt x="1118782" y="111267"/>
                  <a:pt x="1114618" y="115501"/>
                  <a:pt x="1114019" y="120792"/>
                </a:cubicBezTo>
                <a:cubicBezTo>
                  <a:pt x="1098601" y="256984"/>
                  <a:pt x="1121672" y="195714"/>
                  <a:pt x="1102113" y="244617"/>
                </a:cubicBezTo>
                <a:cubicBezTo>
                  <a:pt x="1101319" y="250967"/>
                  <a:pt x="1100439" y="257307"/>
                  <a:pt x="1099732" y="263667"/>
                </a:cubicBezTo>
                <a:cubicBezTo>
                  <a:pt x="1098851" y="271595"/>
                  <a:pt x="1098382" y="279569"/>
                  <a:pt x="1097350" y="287479"/>
                </a:cubicBezTo>
                <a:cubicBezTo>
                  <a:pt x="1096000" y="297832"/>
                  <a:pt x="1094175" y="308117"/>
                  <a:pt x="1092588" y="318436"/>
                </a:cubicBezTo>
                <a:cubicBezTo>
                  <a:pt x="1091794" y="331930"/>
                  <a:pt x="1091218" y="345438"/>
                  <a:pt x="1090207" y="358917"/>
                </a:cubicBezTo>
                <a:cubicBezTo>
                  <a:pt x="1088836" y="377191"/>
                  <a:pt x="1085444" y="413686"/>
                  <a:pt x="1085444" y="413686"/>
                </a:cubicBezTo>
                <a:cubicBezTo>
                  <a:pt x="1084650" y="482742"/>
                  <a:pt x="1086655" y="551887"/>
                  <a:pt x="1083063" y="620854"/>
                </a:cubicBezTo>
                <a:cubicBezTo>
                  <a:pt x="1082656" y="628661"/>
                  <a:pt x="1077034" y="635294"/>
                  <a:pt x="1073538" y="642286"/>
                </a:cubicBezTo>
                <a:cubicBezTo>
                  <a:pt x="1070051" y="649260"/>
                  <a:pt x="1066242" y="652525"/>
                  <a:pt x="1059250" y="656573"/>
                </a:cubicBezTo>
                <a:cubicBezTo>
                  <a:pt x="1047572" y="663334"/>
                  <a:pt x="1036704" y="672696"/>
                  <a:pt x="1023532" y="675623"/>
                </a:cubicBezTo>
                <a:cubicBezTo>
                  <a:pt x="1008954" y="678863"/>
                  <a:pt x="999886" y="681453"/>
                  <a:pt x="985432" y="682767"/>
                </a:cubicBezTo>
                <a:cubicBezTo>
                  <a:pt x="973548" y="683847"/>
                  <a:pt x="961619" y="684354"/>
                  <a:pt x="949713" y="685148"/>
                </a:cubicBezTo>
                <a:lnTo>
                  <a:pt x="930046" y="689536"/>
                </a:lnTo>
                <a:lnTo>
                  <a:pt x="58469" y="689536"/>
                </a:lnTo>
                <a:lnTo>
                  <a:pt x="42457" y="680386"/>
                </a:lnTo>
                <a:cubicBezTo>
                  <a:pt x="27443" y="668187"/>
                  <a:pt x="17264" y="658575"/>
                  <a:pt x="8487" y="648484"/>
                </a:cubicBezTo>
                <a:lnTo>
                  <a:pt x="0" y="636939"/>
                </a:lnTo>
                <a:close/>
              </a:path>
            </a:pathLst>
          </a:custGeom>
        </p:spPr>
      </p:pic>
      <p:pic>
        <p:nvPicPr>
          <p:cNvPr id="58" name="図 57">
            <a:extLst>
              <a:ext uri="{FF2B5EF4-FFF2-40B4-BE49-F238E27FC236}">
                <a16:creationId xmlns:a16="http://schemas.microsoft.com/office/drawing/2014/main" id="{00000000-0008-0000-0000-00001F00000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Lst>
          </a:blip>
          <a:srcRect r="51278"/>
          <a:stretch>
            <a:fillRect/>
          </a:stretch>
        </p:blipFill>
        <p:spPr>
          <a:xfrm>
            <a:off x="713762" y="578692"/>
            <a:ext cx="635829" cy="366595"/>
          </a:xfrm>
          <a:custGeom>
            <a:avLst/>
            <a:gdLst>
              <a:gd name="connsiteX0" fmla="*/ 0 w 1204732"/>
              <a:gd name="connsiteY0" fmla="*/ 0 h 689536"/>
              <a:gd name="connsiteX1" fmla="*/ 1184255 w 1204732"/>
              <a:gd name="connsiteY1" fmla="*/ 0 h 689536"/>
              <a:gd name="connsiteX2" fmla="*/ 1185930 w 1204732"/>
              <a:gd name="connsiteY2" fmla="*/ 1608 h 689536"/>
              <a:gd name="connsiteX3" fmla="*/ 1202125 w 1204732"/>
              <a:gd name="connsiteY3" fmla="*/ 25542 h 689536"/>
              <a:gd name="connsiteX4" fmla="*/ 1202125 w 1204732"/>
              <a:gd name="connsiteY4" fmla="*/ 51736 h 689536"/>
              <a:gd name="connsiteX5" fmla="*/ 1180694 w 1204732"/>
              <a:gd name="connsiteY5" fmla="*/ 80311 h 689536"/>
              <a:gd name="connsiteX6" fmla="*/ 1168788 w 1204732"/>
              <a:gd name="connsiteY6" fmla="*/ 77929 h 689536"/>
              <a:gd name="connsiteX7" fmla="*/ 1140213 w 1204732"/>
              <a:gd name="connsiteY7" fmla="*/ 94598 h 689536"/>
              <a:gd name="connsiteX8" fmla="*/ 1121163 w 1204732"/>
              <a:gd name="connsiteY8" fmla="*/ 106504 h 689536"/>
              <a:gd name="connsiteX9" fmla="*/ 1114019 w 1204732"/>
              <a:gd name="connsiteY9" fmla="*/ 120792 h 689536"/>
              <a:gd name="connsiteX10" fmla="*/ 1102113 w 1204732"/>
              <a:gd name="connsiteY10" fmla="*/ 244617 h 689536"/>
              <a:gd name="connsiteX11" fmla="*/ 1099732 w 1204732"/>
              <a:gd name="connsiteY11" fmla="*/ 263667 h 689536"/>
              <a:gd name="connsiteX12" fmla="*/ 1097350 w 1204732"/>
              <a:gd name="connsiteY12" fmla="*/ 287479 h 689536"/>
              <a:gd name="connsiteX13" fmla="*/ 1092588 w 1204732"/>
              <a:gd name="connsiteY13" fmla="*/ 318436 h 689536"/>
              <a:gd name="connsiteX14" fmla="*/ 1090207 w 1204732"/>
              <a:gd name="connsiteY14" fmla="*/ 358917 h 689536"/>
              <a:gd name="connsiteX15" fmla="*/ 1085444 w 1204732"/>
              <a:gd name="connsiteY15" fmla="*/ 413686 h 689536"/>
              <a:gd name="connsiteX16" fmla="*/ 1083063 w 1204732"/>
              <a:gd name="connsiteY16" fmla="*/ 620854 h 689536"/>
              <a:gd name="connsiteX17" fmla="*/ 1073538 w 1204732"/>
              <a:gd name="connsiteY17" fmla="*/ 642286 h 689536"/>
              <a:gd name="connsiteX18" fmla="*/ 1059250 w 1204732"/>
              <a:gd name="connsiteY18" fmla="*/ 656573 h 689536"/>
              <a:gd name="connsiteX19" fmla="*/ 1023532 w 1204732"/>
              <a:gd name="connsiteY19" fmla="*/ 675623 h 689536"/>
              <a:gd name="connsiteX20" fmla="*/ 985432 w 1204732"/>
              <a:gd name="connsiteY20" fmla="*/ 682767 h 689536"/>
              <a:gd name="connsiteX21" fmla="*/ 949713 w 1204732"/>
              <a:gd name="connsiteY21" fmla="*/ 685148 h 689536"/>
              <a:gd name="connsiteX22" fmla="*/ 930046 w 1204732"/>
              <a:gd name="connsiteY22" fmla="*/ 689536 h 689536"/>
              <a:gd name="connsiteX23" fmla="*/ 58469 w 1204732"/>
              <a:gd name="connsiteY23" fmla="*/ 689536 h 689536"/>
              <a:gd name="connsiteX24" fmla="*/ 42457 w 1204732"/>
              <a:gd name="connsiteY24" fmla="*/ 680386 h 689536"/>
              <a:gd name="connsiteX25" fmla="*/ 8487 w 1204732"/>
              <a:gd name="connsiteY25" fmla="*/ 648484 h 689536"/>
              <a:gd name="connsiteX26" fmla="*/ 0 w 1204732"/>
              <a:gd name="connsiteY26" fmla="*/ 636939 h 6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4732" h="689536">
                <a:moveTo>
                  <a:pt x="0" y="0"/>
                </a:moveTo>
                <a:lnTo>
                  <a:pt x="1184255" y="0"/>
                </a:lnTo>
                <a:lnTo>
                  <a:pt x="1185930" y="1608"/>
                </a:lnTo>
                <a:cubicBezTo>
                  <a:pt x="1195664" y="10500"/>
                  <a:pt x="1193003" y="7296"/>
                  <a:pt x="1202125" y="25542"/>
                </a:cubicBezTo>
                <a:cubicBezTo>
                  <a:pt x="1203995" y="34888"/>
                  <a:pt x="1206914" y="42159"/>
                  <a:pt x="1202125" y="51736"/>
                </a:cubicBezTo>
                <a:cubicBezTo>
                  <a:pt x="1200845" y="54295"/>
                  <a:pt x="1186250" y="75946"/>
                  <a:pt x="1180694" y="80311"/>
                </a:cubicBezTo>
                <a:cubicBezTo>
                  <a:pt x="1175138" y="84676"/>
                  <a:pt x="1172605" y="76582"/>
                  <a:pt x="1168788" y="77929"/>
                </a:cubicBezTo>
                <a:cubicBezTo>
                  <a:pt x="1158389" y="81599"/>
                  <a:pt x="1149718" y="89007"/>
                  <a:pt x="1140213" y="94598"/>
                </a:cubicBezTo>
                <a:cubicBezTo>
                  <a:pt x="1128013" y="101775"/>
                  <a:pt x="1130822" y="100065"/>
                  <a:pt x="1121163" y="106504"/>
                </a:cubicBezTo>
                <a:cubicBezTo>
                  <a:pt x="1118782" y="111267"/>
                  <a:pt x="1114618" y="115501"/>
                  <a:pt x="1114019" y="120792"/>
                </a:cubicBezTo>
                <a:cubicBezTo>
                  <a:pt x="1098601" y="256984"/>
                  <a:pt x="1121672" y="195714"/>
                  <a:pt x="1102113" y="244617"/>
                </a:cubicBezTo>
                <a:cubicBezTo>
                  <a:pt x="1101319" y="250967"/>
                  <a:pt x="1100439" y="257307"/>
                  <a:pt x="1099732" y="263667"/>
                </a:cubicBezTo>
                <a:cubicBezTo>
                  <a:pt x="1098851" y="271595"/>
                  <a:pt x="1098382" y="279569"/>
                  <a:pt x="1097350" y="287479"/>
                </a:cubicBezTo>
                <a:cubicBezTo>
                  <a:pt x="1096000" y="297832"/>
                  <a:pt x="1094175" y="308117"/>
                  <a:pt x="1092588" y="318436"/>
                </a:cubicBezTo>
                <a:cubicBezTo>
                  <a:pt x="1091794" y="331930"/>
                  <a:pt x="1091218" y="345438"/>
                  <a:pt x="1090207" y="358917"/>
                </a:cubicBezTo>
                <a:cubicBezTo>
                  <a:pt x="1088836" y="377191"/>
                  <a:pt x="1085444" y="413686"/>
                  <a:pt x="1085444" y="413686"/>
                </a:cubicBezTo>
                <a:cubicBezTo>
                  <a:pt x="1084650" y="482742"/>
                  <a:pt x="1086655" y="551887"/>
                  <a:pt x="1083063" y="620854"/>
                </a:cubicBezTo>
                <a:cubicBezTo>
                  <a:pt x="1082656" y="628661"/>
                  <a:pt x="1077034" y="635294"/>
                  <a:pt x="1073538" y="642286"/>
                </a:cubicBezTo>
                <a:cubicBezTo>
                  <a:pt x="1070051" y="649260"/>
                  <a:pt x="1066242" y="652525"/>
                  <a:pt x="1059250" y="656573"/>
                </a:cubicBezTo>
                <a:cubicBezTo>
                  <a:pt x="1047572" y="663334"/>
                  <a:pt x="1036704" y="672696"/>
                  <a:pt x="1023532" y="675623"/>
                </a:cubicBezTo>
                <a:cubicBezTo>
                  <a:pt x="1008954" y="678863"/>
                  <a:pt x="999886" y="681453"/>
                  <a:pt x="985432" y="682767"/>
                </a:cubicBezTo>
                <a:cubicBezTo>
                  <a:pt x="973548" y="683847"/>
                  <a:pt x="961619" y="684354"/>
                  <a:pt x="949713" y="685148"/>
                </a:cubicBezTo>
                <a:lnTo>
                  <a:pt x="930046" y="689536"/>
                </a:lnTo>
                <a:lnTo>
                  <a:pt x="58469" y="689536"/>
                </a:lnTo>
                <a:lnTo>
                  <a:pt x="42457" y="680386"/>
                </a:lnTo>
                <a:cubicBezTo>
                  <a:pt x="27443" y="668187"/>
                  <a:pt x="17264" y="658575"/>
                  <a:pt x="8487" y="648484"/>
                </a:cubicBezTo>
                <a:lnTo>
                  <a:pt x="0" y="636939"/>
                </a:lnTo>
                <a:close/>
              </a:path>
            </a:pathLst>
          </a:custGeom>
        </p:spPr>
      </p:pic>
      <p:grpSp>
        <p:nvGrpSpPr>
          <p:cNvPr id="65" name="グループ化 64">
            <a:extLst>
              <a:ext uri="{FF2B5EF4-FFF2-40B4-BE49-F238E27FC236}">
                <a16:creationId xmlns:a16="http://schemas.microsoft.com/office/drawing/2014/main" id="{00000000-0008-0000-0000-000027000000}"/>
              </a:ext>
            </a:extLst>
          </p:cNvPr>
          <p:cNvGrpSpPr/>
          <p:nvPr/>
        </p:nvGrpSpPr>
        <p:grpSpPr>
          <a:xfrm>
            <a:off x="4650269" y="4179801"/>
            <a:ext cx="1260005" cy="1647690"/>
            <a:chOff x="0" y="872250"/>
            <a:chExt cx="924865" cy="1192796"/>
          </a:xfrm>
        </p:grpSpPr>
        <p:pic>
          <p:nvPicPr>
            <p:cNvPr id="69" name="図 68">
              <a:extLst>
                <a:ext uri="{FF2B5EF4-FFF2-40B4-BE49-F238E27FC236}">
                  <a16:creationId xmlns:a16="http://schemas.microsoft.com/office/drawing/2014/main" id="{00000000-0008-0000-0000-00002200000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872250"/>
              <a:ext cx="924865" cy="1192796"/>
            </a:xfrm>
            <a:prstGeom prst="rect">
              <a:avLst/>
            </a:prstGeom>
          </p:spPr>
        </p:pic>
        <p:pic>
          <p:nvPicPr>
            <p:cNvPr id="70" name="図 69">
              <a:extLst>
                <a:ext uri="{FF2B5EF4-FFF2-40B4-BE49-F238E27FC236}">
                  <a16:creationId xmlns:a16="http://schemas.microsoft.com/office/drawing/2014/main" id="{00000000-0008-0000-0000-00002300000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317" y="926542"/>
              <a:ext cx="809702" cy="1086739"/>
            </a:xfrm>
            <a:prstGeom prst="rect">
              <a:avLst/>
            </a:prstGeom>
          </p:spPr>
        </p:pic>
      </p:grpSp>
      <p:grpSp>
        <p:nvGrpSpPr>
          <p:cNvPr id="66" name="グループ化 65">
            <a:extLst>
              <a:ext uri="{FF2B5EF4-FFF2-40B4-BE49-F238E27FC236}">
                <a16:creationId xmlns:a16="http://schemas.microsoft.com/office/drawing/2014/main" id="{4C9935CE-E119-D219-538D-E6137D0E3F71}"/>
              </a:ext>
            </a:extLst>
          </p:cNvPr>
          <p:cNvGrpSpPr/>
          <p:nvPr/>
        </p:nvGrpSpPr>
        <p:grpSpPr>
          <a:xfrm>
            <a:off x="4892121" y="2441269"/>
            <a:ext cx="1253132" cy="1558052"/>
            <a:chOff x="1187231" y="0"/>
            <a:chExt cx="1260356" cy="1551709"/>
          </a:xfrm>
        </p:grpSpPr>
        <p:pic>
          <p:nvPicPr>
            <p:cNvPr id="67" name="図 66">
              <a:extLst>
                <a:ext uri="{FF2B5EF4-FFF2-40B4-BE49-F238E27FC236}">
                  <a16:creationId xmlns:a16="http://schemas.microsoft.com/office/drawing/2014/main" id="{049EF58C-1B46-E09F-C58A-2BEAD4001D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87231" y="0"/>
              <a:ext cx="1260356" cy="1551709"/>
            </a:xfrm>
            <a:prstGeom prst="rect">
              <a:avLst/>
            </a:prstGeom>
          </p:spPr>
        </p:pic>
        <p:pic>
          <p:nvPicPr>
            <p:cNvPr id="68" name="図 67">
              <a:extLst>
                <a:ext uri="{FF2B5EF4-FFF2-40B4-BE49-F238E27FC236}">
                  <a16:creationId xmlns:a16="http://schemas.microsoft.com/office/drawing/2014/main" id="{87E1D8E6-F3A2-810E-131A-806DCBEF30D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62174" y="90056"/>
              <a:ext cx="1115701" cy="1385453"/>
            </a:xfrm>
            <a:prstGeom prst="rect">
              <a:avLst/>
            </a:prstGeom>
          </p:spPr>
        </p:pic>
      </p:grpSp>
    </p:spTree>
    <p:extLst>
      <p:ext uri="{BB962C8B-B14F-4D97-AF65-F5344CB8AC3E}">
        <p14:creationId xmlns:p14="http://schemas.microsoft.com/office/powerpoint/2010/main" val="17369159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1232</TotalTime>
  <Words>707</Words>
  <Application>Microsoft Office PowerPoint</Application>
  <PresentationFormat>A4 210 x 297 mm</PresentationFormat>
  <Paragraphs>67</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BIZ UDゴシック</vt:lpstr>
      <vt:lpstr>HGP創英角ﾎﾟｯﾌﾟ体</vt:lpstr>
      <vt:lpstr>HG創英角ﾎﾟｯﾌﾟ体</vt:lpstr>
      <vt:lpstr>游ゴシック</vt:lpstr>
      <vt:lpstr>Arial</vt:lpstr>
      <vt:lpstr>Calibri</vt:lpstr>
      <vt:lpstr>Calibri Light</vt:lpstr>
      <vt:lpstr>Trebuchet MS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ティオ 森下</cp:lastModifiedBy>
  <cp:revision>20</cp:revision>
  <cp:lastPrinted>2023-02-28T06:33:22Z</cp:lastPrinted>
  <dcterms:created xsi:type="dcterms:W3CDTF">2023-01-23T11:20:22Z</dcterms:created>
  <dcterms:modified xsi:type="dcterms:W3CDTF">2023-02-28T07:05:34Z</dcterms:modified>
</cp:coreProperties>
</file>